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9"/>
  </p:notesMasterIdLst>
  <p:sldIdLst>
    <p:sldId id="378" r:id="rId5"/>
    <p:sldId id="379" r:id="rId6"/>
    <p:sldId id="380" r:id="rId7"/>
    <p:sldId id="444" r:id="rId8"/>
    <p:sldId id="423" r:id="rId9"/>
    <p:sldId id="424" r:id="rId10"/>
    <p:sldId id="425" r:id="rId11"/>
    <p:sldId id="459" r:id="rId12"/>
    <p:sldId id="460" r:id="rId13"/>
    <p:sldId id="445" r:id="rId14"/>
    <p:sldId id="428" r:id="rId15"/>
    <p:sldId id="457" r:id="rId16"/>
    <p:sldId id="461" r:id="rId17"/>
    <p:sldId id="431" r:id="rId18"/>
    <p:sldId id="435" r:id="rId19"/>
    <p:sldId id="436" r:id="rId20"/>
    <p:sldId id="463" r:id="rId21"/>
    <p:sldId id="458" r:id="rId22"/>
    <p:sldId id="466" r:id="rId23"/>
    <p:sldId id="464" r:id="rId24"/>
    <p:sldId id="432" r:id="rId25"/>
    <p:sldId id="469" r:id="rId26"/>
    <p:sldId id="440" r:id="rId27"/>
    <p:sldId id="454" r:id="rId28"/>
    <p:sldId id="471" r:id="rId29"/>
    <p:sldId id="472" r:id="rId30"/>
    <p:sldId id="482" r:id="rId31"/>
    <p:sldId id="385" r:id="rId32"/>
    <p:sldId id="389" r:id="rId33"/>
    <p:sldId id="390" r:id="rId34"/>
    <p:sldId id="391" r:id="rId35"/>
    <p:sldId id="394" r:id="rId36"/>
    <p:sldId id="395" r:id="rId37"/>
    <p:sldId id="474" r:id="rId38"/>
    <p:sldId id="399" r:id="rId39"/>
    <p:sldId id="400" r:id="rId40"/>
    <p:sldId id="401" r:id="rId41"/>
    <p:sldId id="402" r:id="rId42"/>
    <p:sldId id="403" r:id="rId43"/>
    <p:sldId id="404" r:id="rId44"/>
    <p:sldId id="451" r:id="rId45"/>
    <p:sldId id="412" r:id="rId46"/>
    <p:sldId id="413" r:id="rId47"/>
    <p:sldId id="470" r:id="rId48"/>
    <p:sldId id="475" r:id="rId49"/>
    <p:sldId id="421" r:id="rId50"/>
    <p:sldId id="418" r:id="rId51"/>
    <p:sldId id="443" r:id="rId52"/>
    <p:sldId id="480" r:id="rId53"/>
    <p:sldId id="476" r:id="rId54"/>
    <p:sldId id="481" r:id="rId55"/>
    <p:sldId id="477" r:id="rId56"/>
    <p:sldId id="478" r:id="rId57"/>
    <p:sldId id="479" r:id="rId5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DCDB"/>
    <a:srgbClr val="FFFFFF"/>
    <a:srgbClr val="FFCC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6" autoAdjust="0"/>
    <p:restoredTop sz="96602" autoAdjust="0"/>
  </p:normalViewPr>
  <p:slideViewPr>
    <p:cSldViewPr>
      <p:cViewPr>
        <p:scale>
          <a:sx n="50" d="100"/>
          <a:sy n="50" d="100"/>
        </p:scale>
        <p:origin x="-2635" y="-8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10.1.5.11\&#37096;&#38272;&#36039;&#26009;&#22846;\&#9679;&#20844;&#20849;&#20107;&#21209;&#37096;\104&#35352;&#32773;&#26371;\20160614_&#26032;&#39854;&#20154;&#22914;&#20309;&#35731;&#20225;&#26989;&#30475;&#19978;&#20320;\201606%20&#32887;&#32570;&#25976;&#33287;&#38656;&#27714;&#20154;&#25976;&#65288;&#30475;&#24180;&#36039;&#6528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'[201606 職缺數與需求人數（看年資）.xlsx]工作表2'!$B$18:$B$19</c:f>
              <c:strCache>
                <c:ptCount val="1"/>
                <c:pt idx="0">
                  <c:v>新鮮人 需求人數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en-US" sz="1400" smtClean="0"/>
                      <a:t>53.</a:t>
                    </a:r>
                    <a:r>
                      <a:rPr lang="en-US" altLang="zh-TW" sz="1400" smtClean="0"/>
                      <a:t>4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'[201606 職缺數與需求人數（看年資）.xlsx]工作表2'!$A$20:$A$22</c:f>
              <c:strCache>
                <c:ptCount val="3"/>
                <c:pt idx="0">
                  <c:v>201405</c:v>
                </c:pt>
                <c:pt idx="1">
                  <c:v>201505</c:v>
                </c:pt>
                <c:pt idx="2">
                  <c:v>201605</c:v>
                </c:pt>
              </c:strCache>
            </c:strRef>
          </c:cat>
          <c:val>
            <c:numRef>
              <c:f>'[201606 職缺數與需求人數（看年資）.xlsx]工作表2'!$B$20:$B$22</c:f>
              <c:numCache>
                <c:formatCode>General</c:formatCode>
                <c:ptCount val="3"/>
                <c:pt idx="0">
                  <c:v>37.6</c:v>
                </c:pt>
                <c:pt idx="1">
                  <c:v>45.5</c:v>
                </c:pt>
                <c:pt idx="2">
                  <c:v>53.5</c:v>
                </c:pt>
              </c:numCache>
            </c:numRef>
          </c:val>
        </c:ser>
        <c:ser>
          <c:idx val="1"/>
          <c:order val="1"/>
          <c:tx>
            <c:strRef>
              <c:f>'[201606 職缺數與需求人數（看年資）.xlsx]工作表2'!$C$18:$C$19</c:f>
              <c:strCache>
                <c:ptCount val="1"/>
                <c:pt idx="0">
                  <c:v>全體 需求人數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'[201606 職缺數與需求人數（看年資）.xlsx]工作表2'!$A$20:$A$22</c:f>
              <c:strCache>
                <c:ptCount val="3"/>
                <c:pt idx="0">
                  <c:v>201405</c:v>
                </c:pt>
                <c:pt idx="1">
                  <c:v>201505</c:v>
                </c:pt>
                <c:pt idx="2">
                  <c:v>201605</c:v>
                </c:pt>
              </c:strCache>
            </c:strRef>
          </c:cat>
          <c:val>
            <c:numRef>
              <c:f>'[201606 職缺數與需求人數（看年資）.xlsx]工作表2'!$C$20:$C$22</c:f>
              <c:numCache>
                <c:formatCode>#,##0.0</c:formatCode>
                <c:ptCount val="3"/>
                <c:pt idx="0">
                  <c:v>56.3</c:v>
                </c:pt>
                <c:pt idx="1">
                  <c:v>66.900000000000006</c:v>
                </c:pt>
                <c:pt idx="2">
                  <c:v>75.400000000000006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7172608"/>
        <c:axId val="67198976"/>
      </c:barChart>
      <c:dateAx>
        <c:axId val="67172608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  <c:crossAx val="67198976"/>
        <c:crosses val="autoZero"/>
        <c:auto val="0"/>
        <c:lblOffset val="100"/>
        <c:baseTimeUnit val="days"/>
      </c:dateAx>
      <c:valAx>
        <c:axId val="6719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  <c:crossAx val="6717260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>
              <a:latin typeface="微軟正黑體" panose="020B0604030504040204" pitchFamily="34" charset="-120"/>
              <a:ea typeface="微軟正黑體" panose="020B0604030504040204" pitchFamily="34" charset="-120"/>
            </a:defRPr>
          </a:pPr>
          <a:endParaRPr lang="zh-TW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</c:spPr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</c:dPt>
          <c:dLbls>
            <c:delete val="1"/>
          </c:dLbls>
          <c:cat>
            <c:strRef>
              <c:f>工作表1!$A$2:$A$3</c:f>
              <c:strCache>
                <c:ptCount val="2"/>
                <c:pt idx="0">
                  <c:v>海外工作機會</c:v>
                </c:pt>
                <c:pt idx="1">
                  <c:v>台灣工作機會</c:v>
                </c:pt>
              </c:strCache>
            </c:strRef>
          </c:cat>
          <c:val>
            <c:numRef>
              <c:f>工作表1!$B$2:$B$3</c:f>
              <c:numCache>
                <c:formatCode>0.00%</c:formatCode>
                <c:ptCount val="2"/>
                <c:pt idx="0">
                  <c:v>2.7E-2</c:v>
                </c:pt>
                <c:pt idx="1">
                  <c:v>0.97299999999999998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D27D0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FFDA65"/>
              </a:solidFill>
            </c:spPr>
          </c:dPt>
          <c:cat>
            <c:strRef>
              <c:f>'[Microsoft PowerPoint 的圖表 ]工作表2'!$A$2:$A$4</c:f>
              <c:strCache>
                <c:ptCount val="3"/>
                <c:pt idx="0">
                  <c:v>中國</c:v>
                </c:pt>
                <c:pt idx="1">
                  <c:v>其他亞洲</c:v>
                </c:pt>
                <c:pt idx="2">
                  <c:v>其他(美、歐、非等)</c:v>
                </c:pt>
              </c:strCache>
            </c:strRef>
          </c:cat>
          <c:val>
            <c:numRef>
              <c:f>'[Microsoft PowerPoint 的圖表 ]工作表2'!$B$2:$B$4</c:f>
              <c:numCache>
                <c:formatCode>#,##0</c:formatCode>
                <c:ptCount val="3"/>
                <c:pt idx="0" formatCode="General">
                  <c:v>11402</c:v>
                </c:pt>
                <c:pt idx="1">
                  <c:v>5009</c:v>
                </c:pt>
                <c:pt idx="2">
                  <c:v>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277919474668301E-2"/>
          <c:y val="8.1250000000000003E-2"/>
          <c:w val="0.90618654664848108"/>
          <c:h val="0.85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FF9900"/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cat>
            <c:strRef>
              <c:f>工作表1!$A$2:$A$3</c:f>
              <c:strCache>
                <c:ptCount val="2"/>
                <c:pt idx="0">
                  <c:v>找海外工作</c:v>
                </c:pt>
                <c:pt idx="1">
                  <c:v>找台灣工作</c:v>
                </c:pt>
              </c:strCache>
            </c:strRef>
          </c:cat>
          <c:val>
            <c:numRef>
              <c:f>工作表1!$B$2:$B$3</c:f>
              <c:numCache>
                <c:formatCode>0.00%</c:formatCode>
                <c:ptCount val="2"/>
                <c:pt idx="0">
                  <c:v>7.9000000000000001E-2</c:v>
                </c:pt>
                <c:pt idx="1">
                  <c:v>0.92100000000000004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77704355228136E-2"/>
          <c:y val="2.7727064768773745E-2"/>
          <c:w val="0.94535036013212925"/>
          <c:h val="0.93222273056521976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D27D00"/>
              </a:solidFill>
            </c:spPr>
          </c:dPt>
          <c:dPt>
            <c:idx val="1"/>
            <c:bubble3D val="0"/>
            <c:spPr>
              <a:solidFill>
                <a:srgbClr val="FFCC00"/>
              </a:solidFill>
            </c:spPr>
          </c:dPt>
          <c:dPt>
            <c:idx val="2"/>
            <c:bubble3D val="0"/>
            <c:spPr>
              <a:solidFill>
                <a:srgbClr val="FFDA65"/>
              </a:solidFill>
            </c:spPr>
          </c:dPt>
          <c:cat>
            <c:strRef>
              <c:f>工作表1!$A$2:$A$4</c:f>
              <c:strCache>
                <c:ptCount val="3"/>
                <c:pt idx="0">
                  <c:v>中國</c:v>
                </c:pt>
                <c:pt idx="1">
                  <c:v>其他亞洲</c:v>
                </c:pt>
                <c:pt idx="2">
                  <c:v>其他(歐、美、非等)</c:v>
                </c:pt>
              </c:strCache>
            </c:strRef>
          </c:cat>
          <c:val>
            <c:numRef>
              <c:f>工作表1!$B$2:$B$4</c:f>
              <c:numCache>
                <c:formatCode>0.00%</c:formatCode>
                <c:ptCount val="3"/>
                <c:pt idx="0">
                  <c:v>0.51</c:v>
                </c:pt>
                <c:pt idx="1">
                  <c:v>0.251</c:v>
                </c:pt>
                <c:pt idx="2">
                  <c:v>0.23899999999999999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2D753-035F-4D52-BD62-1B238AAD7FB7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44597B76-273E-4EE9-8D58-5AFB7CD8E9B4}">
      <dgm:prSet phldrT="[文字]" custT="1"/>
      <dgm:spPr/>
      <dgm:t>
        <a:bodyPr/>
        <a:lstStyle/>
        <a:p>
          <a:r>
            <a:rPr lang="zh-TW" altLang="en-US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新鮮人</a:t>
          </a:r>
          <a:r>
            <a:rPr lang="en-US" altLang="zh-TW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專區</a:t>
          </a:r>
          <a:r>
            <a:rPr lang="en-US" altLang="zh-TW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TW" altLang="en-US" sz="18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8EC5F4-D5C9-4782-BCAD-5DE350C2A19F}" type="parTrans" cxnId="{B4B5B950-76ED-4B98-92E0-16DB43975BED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E13909-AC4D-47A0-95A2-934269A7F8AD}" type="sibTrans" cxnId="{B4B5B950-76ED-4B98-92E0-16DB43975BED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A7F1D9-2175-42E7-B02D-096C91B9E704}">
      <dgm:prSet phldrT="[文字]" custT="1"/>
      <dgm:spPr/>
      <dgm:t>
        <a:bodyPr/>
        <a:lstStyle/>
        <a:p>
          <a:r>
            <a:rPr lang="zh-TW" altLang="en-US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升學就業</a:t>
          </a:r>
          <a:r>
            <a:rPr lang="en-US" altLang="zh-TW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地圖</a:t>
          </a:r>
          <a:endParaRPr lang="zh-TW" altLang="en-US" sz="18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0C9100-8A50-405D-80DB-6BA6D97A54D0}" type="parTrans" cxnId="{293F7A1A-75D6-44D1-8CF5-A079FAF77DF4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143056-5C12-42F0-A9D4-F7C860604112}" type="sibTrans" cxnId="{293F7A1A-75D6-44D1-8CF5-A079FAF77DF4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850B0F-B8D9-414F-ABA7-F2D4A6C1F366}">
      <dgm:prSet phldrT="[文字]" custT="1"/>
      <dgm:spPr/>
      <dgm:t>
        <a:bodyPr/>
        <a:lstStyle/>
        <a:p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職務</a:t>
          </a:r>
          <a: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大百科</a:t>
          </a:r>
          <a:endParaRPr lang="zh-TW" altLang="en-US" sz="20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EEB4DD-AC93-4E66-B696-E437AAEF7890}" type="parTrans" cxnId="{D49F0596-2864-4553-B664-1EC5E5310430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11AF1E-AFCE-49E5-98E2-590E7370D5A1}" type="sibTrans" cxnId="{D49F0596-2864-4553-B664-1EC5E5310430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978717-224D-4FDB-931F-64442B5678AE}">
      <dgm:prSet phldrT="[文字]" custT="1"/>
      <dgm:spPr/>
      <dgm:t>
        <a:bodyPr/>
        <a:lstStyle/>
        <a:p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薪資</a:t>
          </a:r>
          <a: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情報</a:t>
          </a:r>
          <a:endParaRPr lang="zh-TW" altLang="en-US" sz="20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93CAEE-B142-470D-81F7-8DB1F8BB41AA}" type="parTrans" cxnId="{00E5DBFD-CABF-417B-B4B7-399DF7066DBC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463C81-2905-451E-B9E0-128BC09F7D49}" type="sibTrans" cxnId="{00E5DBFD-CABF-417B-B4B7-399DF7066DBC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BC5E0B-6276-40B3-9A28-5FE943BF0255}">
      <dgm:prSet phldrT="[文字]" custT="1"/>
      <dgm:spPr/>
      <dgm:t>
        <a:bodyPr/>
        <a:lstStyle/>
        <a:p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職涯</a:t>
          </a:r>
          <a: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測驗</a:t>
          </a:r>
          <a:endParaRPr lang="zh-TW" altLang="en-US" sz="20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3C00AA-7FE7-424E-9FF1-83ED564C0F4A}" type="parTrans" cxnId="{BA8FB1D7-DB0F-4B77-82A9-B63E854B1E28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7D85A7-FC2C-4719-831C-98AB6B35D719}" type="sibTrans" cxnId="{BA8FB1D7-DB0F-4B77-82A9-B63E854B1E28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6551F8-72AA-4E34-94C3-1DE386361CBC}">
      <dgm:prSet phldrT="[文字]" custT="1"/>
      <dgm:spPr/>
      <dgm:t>
        <a:bodyPr/>
        <a:lstStyle/>
        <a:p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職涯</a:t>
          </a:r>
          <a: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endParaRPr lang="zh-TW" altLang="en-US" sz="20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26BFE8-B915-41E5-BE6A-6E4BB059C454}" type="parTrans" cxnId="{E9C1B691-9BEB-4AC3-900F-411CBDD02A01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5E2263-5752-477D-938D-EA113E73128A}" type="sibTrans" cxnId="{E9C1B691-9BEB-4AC3-900F-411CBDD02A01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226087-5EBC-4120-B24A-1B18F4935128}">
      <dgm:prSet phldrT="[文字]" custT="1"/>
      <dgm:spPr/>
      <dgm:t>
        <a:bodyPr/>
        <a:lstStyle/>
        <a:p>
          <a:r>
            <a:rPr lang="en-US" altLang="zh-TW" sz="1600" b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Be A Giver</a:t>
          </a:r>
          <a:endParaRPr lang="zh-TW" altLang="en-US" sz="1600" b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770FD2-65E6-473A-A5B4-87A8306F8B62}" type="parTrans" cxnId="{FEC362FE-6FAF-48F5-9837-88119327E510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C4C1E5-FD5F-41E4-A19B-5FD31861337D}" type="sibTrans" cxnId="{FEC362FE-6FAF-48F5-9837-88119327E510}">
      <dgm:prSet/>
      <dgm:spPr/>
      <dgm:t>
        <a:bodyPr/>
        <a:lstStyle/>
        <a:p>
          <a:endParaRPr lang="zh-TW" altLang="en-US" sz="3200" b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7081A1-2A61-4A4A-BA0F-F9BCC03EA56D}" type="pres">
      <dgm:prSet presAssocID="{19E2D753-035F-4D52-BD62-1B238AAD7FB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378580C-5F0A-48A3-9F30-BD98A9997AF2}" type="pres">
      <dgm:prSet presAssocID="{44597B76-273E-4EE9-8D58-5AFB7CD8E9B4}" presName="node" presStyleLbl="node1" presStyleIdx="0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EE00C8-CDF8-425C-81CC-93B3816F49B3}" type="pres">
      <dgm:prSet presAssocID="{44597B76-273E-4EE9-8D58-5AFB7CD8E9B4}" presName="spNode" presStyleCnt="0"/>
      <dgm:spPr/>
    </dgm:pt>
    <dgm:pt modelId="{191D8364-99E1-42F4-A522-C8C3D69B8359}" type="pres">
      <dgm:prSet presAssocID="{41E13909-AC4D-47A0-95A2-934269A7F8AD}" presName="sibTrans" presStyleLbl="sibTrans1D1" presStyleIdx="0" presStyleCnt="7"/>
      <dgm:spPr/>
      <dgm:t>
        <a:bodyPr/>
        <a:lstStyle/>
        <a:p>
          <a:endParaRPr lang="zh-TW" altLang="en-US"/>
        </a:p>
      </dgm:t>
    </dgm:pt>
    <dgm:pt modelId="{AA921AC5-01F3-416B-8D6E-C2E942B57C44}" type="pres">
      <dgm:prSet presAssocID="{99A7F1D9-2175-42E7-B02D-096C91B9E704}" presName="node" presStyleLbl="node1" presStyleIdx="1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43D70E-C39F-459B-B8CE-1666D566AB1F}" type="pres">
      <dgm:prSet presAssocID="{99A7F1D9-2175-42E7-B02D-096C91B9E704}" presName="spNode" presStyleCnt="0"/>
      <dgm:spPr/>
    </dgm:pt>
    <dgm:pt modelId="{A806CFC2-5C8B-43EB-AC8D-C969B0811F06}" type="pres">
      <dgm:prSet presAssocID="{EC143056-5C12-42F0-A9D4-F7C860604112}" presName="sibTrans" presStyleLbl="sibTrans1D1" presStyleIdx="1" presStyleCnt="7"/>
      <dgm:spPr/>
      <dgm:t>
        <a:bodyPr/>
        <a:lstStyle/>
        <a:p>
          <a:endParaRPr lang="zh-TW" altLang="en-US"/>
        </a:p>
      </dgm:t>
    </dgm:pt>
    <dgm:pt modelId="{57BECAC4-EC65-45C0-8CE2-129D74B8B75B}" type="pres">
      <dgm:prSet presAssocID="{C7850B0F-B8D9-414F-ABA7-F2D4A6C1F366}" presName="node" presStyleLbl="node1" presStyleIdx="2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A30AF7-8732-49A4-850E-35F68B33DF4A}" type="pres">
      <dgm:prSet presAssocID="{C7850B0F-B8D9-414F-ABA7-F2D4A6C1F366}" presName="spNode" presStyleCnt="0"/>
      <dgm:spPr/>
    </dgm:pt>
    <dgm:pt modelId="{1A302BCE-23BD-45D8-8B34-73EB5E29EF17}" type="pres">
      <dgm:prSet presAssocID="{2511AF1E-AFCE-49E5-98E2-590E7370D5A1}" presName="sibTrans" presStyleLbl="sibTrans1D1" presStyleIdx="2" presStyleCnt="7"/>
      <dgm:spPr/>
      <dgm:t>
        <a:bodyPr/>
        <a:lstStyle/>
        <a:p>
          <a:endParaRPr lang="zh-TW" altLang="en-US"/>
        </a:p>
      </dgm:t>
    </dgm:pt>
    <dgm:pt modelId="{E6C40A25-1F9F-4319-9F98-FF64243AF293}" type="pres">
      <dgm:prSet presAssocID="{7D978717-224D-4FDB-931F-64442B5678AE}" presName="node" presStyleLbl="node1" presStyleIdx="3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B9FA6C-429E-4970-8F2A-F4D8FDD1F3BA}" type="pres">
      <dgm:prSet presAssocID="{7D978717-224D-4FDB-931F-64442B5678AE}" presName="spNode" presStyleCnt="0"/>
      <dgm:spPr/>
    </dgm:pt>
    <dgm:pt modelId="{6F98A618-C2EC-4830-86D9-45EB26777F43}" type="pres">
      <dgm:prSet presAssocID="{4D463C81-2905-451E-B9E0-128BC09F7D49}" presName="sibTrans" presStyleLbl="sibTrans1D1" presStyleIdx="3" presStyleCnt="7"/>
      <dgm:spPr/>
      <dgm:t>
        <a:bodyPr/>
        <a:lstStyle/>
        <a:p>
          <a:endParaRPr lang="zh-TW" altLang="en-US"/>
        </a:p>
      </dgm:t>
    </dgm:pt>
    <dgm:pt modelId="{37B4D01E-9A71-439F-92D6-DD1DF1876F43}" type="pres">
      <dgm:prSet presAssocID="{12BC5E0B-6276-40B3-9A28-5FE943BF0255}" presName="node" presStyleLbl="node1" presStyleIdx="4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3F1140-D29D-4BA1-8B59-D4237F1AE964}" type="pres">
      <dgm:prSet presAssocID="{12BC5E0B-6276-40B3-9A28-5FE943BF0255}" presName="spNode" presStyleCnt="0"/>
      <dgm:spPr/>
    </dgm:pt>
    <dgm:pt modelId="{8DA89A39-D123-4D31-B74D-EF5522DAC5F3}" type="pres">
      <dgm:prSet presAssocID="{287D85A7-FC2C-4719-831C-98AB6B35D719}" presName="sibTrans" presStyleLbl="sibTrans1D1" presStyleIdx="4" presStyleCnt="7"/>
      <dgm:spPr/>
      <dgm:t>
        <a:bodyPr/>
        <a:lstStyle/>
        <a:p>
          <a:endParaRPr lang="zh-TW" altLang="en-US"/>
        </a:p>
      </dgm:t>
    </dgm:pt>
    <dgm:pt modelId="{9ECF8EDD-B44D-4F19-97DC-9F1345A36CDC}" type="pres">
      <dgm:prSet presAssocID="{4D6551F8-72AA-4E34-94C3-1DE386361CBC}" presName="node" presStyleLbl="node1" presStyleIdx="5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EED35E-9032-442A-8E09-B7ED1A9BA830}" type="pres">
      <dgm:prSet presAssocID="{4D6551F8-72AA-4E34-94C3-1DE386361CBC}" presName="spNode" presStyleCnt="0"/>
      <dgm:spPr/>
    </dgm:pt>
    <dgm:pt modelId="{A0BC52F1-EFAA-4A6B-BB74-EEDC70560CF6}" type="pres">
      <dgm:prSet presAssocID="{0B5E2263-5752-477D-938D-EA113E73128A}" presName="sibTrans" presStyleLbl="sibTrans1D1" presStyleIdx="5" presStyleCnt="7"/>
      <dgm:spPr/>
      <dgm:t>
        <a:bodyPr/>
        <a:lstStyle/>
        <a:p>
          <a:endParaRPr lang="zh-TW" altLang="en-US"/>
        </a:p>
      </dgm:t>
    </dgm:pt>
    <dgm:pt modelId="{3601766F-6723-4BDD-AD4F-B98801A46328}" type="pres">
      <dgm:prSet presAssocID="{37226087-5EBC-4120-B24A-1B18F4935128}" presName="node" presStyleLbl="node1" presStyleIdx="6" presStyleCnt="7" custScaleY="122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EA5BDD-ED1C-4843-9745-444F5831BB87}" type="pres">
      <dgm:prSet presAssocID="{37226087-5EBC-4120-B24A-1B18F4935128}" presName="spNode" presStyleCnt="0"/>
      <dgm:spPr/>
    </dgm:pt>
    <dgm:pt modelId="{09CF0183-56F8-4450-A489-8289E8B4AD3A}" type="pres">
      <dgm:prSet presAssocID="{23C4C1E5-FD5F-41E4-A19B-5FD31861337D}" presName="sibTrans" presStyleLbl="sibTrans1D1" presStyleIdx="6" presStyleCnt="7"/>
      <dgm:spPr/>
      <dgm:t>
        <a:bodyPr/>
        <a:lstStyle/>
        <a:p>
          <a:endParaRPr lang="zh-TW" altLang="en-US"/>
        </a:p>
      </dgm:t>
    </dgm:pt>
  </dgm:ptLst>
  <dgm:cxnLst>
    <dgm:cxn modelId="{D5AC465E-C775-4FDE-8397-04965A12B7A7}" type="presOf" srcId="{287D85A7-FC2C-4719-831C-98AB6B35D719}" destId="{8DA89A39-D123-4D31-B74D-EF5522DAC5F3}" srcOrd="0" destOrd="0" presId="urn:microsoft.com/office/officeart/2005/8/layout/cycle6"/>
    <dgm:cxn modelId="{F89A4CC6-2793-43EB-B368-B0190CF3094F}" type="presOf" srcId="{44597B76-273E-4EE9-8D58-5AFB7CD8E9B4}" destId="{B378580C-5F0A-48A3-9F30-BD98A9997AF2}" srcOrd="0" destOrd="0" presId="urn:microsoft.com/office/officeart/2005/8/layout/cycle6"/>
    <dgm:cxn modelId="{2F602856-E881-421B-B9EA-E4F567249284}" type="presOf" srcId="{4D463C81-2905-451E-B9E0-128BC09F7D49}" destId="{6F98A618-C2EC-4830-86D9-45EB26777F43}" srcOrd="0" destOrd="0" presId="urn:microsoft.com/office/officeart/2005/8/layout/cycle6"/>
    <dgm:cxn modelId="{6E66D727-5565-46BB-8FD7-CF7F9D61EADB}" type="presOf" srcId="{41E13909-AC4D-47A0-95A2-934269A7F8AD}" destId="{191D8364-99E1-42F4-A522-C8C3D69B8359}" srcOrd="0" destOrd="0" presId="urn:microsoft.com/office/officeart/2005/8/layout/cycle6"/>
    <dgm:cxn modelId="{293F7A1A-75D6-44D1-8CF5-A079FAF77DF4}" srcId="{19E2D753-035F-4D52-BD62-1B238AAD7FB7}" destId="{99A7F1D9-2175-42E7-B02D-096C91B9E704}" srcOrd="1" destOrd="0" parTransId="{E80C9100-8A50-405D-80DB-6BA6D97A54D0}" sibTransId="{EC143056-5C12-42F0-A9D4-F7C860604112}"/>
    <dgm:cxn modelId="{BCBE478F-FBE9-4015-A4B0-8FFC3F631734}" type="presOf" srcId="{23C4C1E5-FD5F-41E4-A19B-5FD31861337D}" destId="{09CF0183-56F8-4450-A489-8289E8B4AD3A}" srcOrd="0" destOrd="0" presId="urn:microsoft.com/office/officeart/2005/8/layout/cycle6"/>
    <dgm:cxn modelId="{BA8FB1D7-DB0F-4B77-82A9-B63E854B1E28}" srcId="{19E2D753-035F-4D52-BD62-1B238AAD7FB7}" destId="{12BC5E0B-6276-40B3-9A28-5FE943BF0255}" srcOrd="4" destOrd="0" parTransId="{F83C00AA-7FE7-424E-9FF1-83ED564C0F4A}" sibTransId="{287D85A7-FC2C-4719-831C-98AB6B35D719}"/>
    <dgm:cxn modelId="{E9EB9BAC-4682-4DF8-A071-EA61EA3C17A6}" type="presOf" srcId="{EC143056-5C12-42F0-A9D4-F7C860604112}" destId="{A806CFC2-5C8B-43EB-AC8D-C969B0811F06}" srcOrd="0" destOrd="0" presId="urn:microsoft.com/office/officeart/2005/8/layout/cycle6"/>
    <dgm:cxn modelId="{306D6CE1-4B2B-472C-B5D9-B66EB97BB989}" type="presOf" srcId="{2511AF1E-AFCE-49E5-98E2-590E7370D5A1}" destId="{1A302BCE-23BD-45D8-8B34-73EB5E29EF17}" srcOrd="0" destOrd="0" presId="urn:microsoft.com/office/officeart/2005/8/layout/cycle6"/>
    <dgm:cxn modelId="{E53211F3-F67F-4F76-BA0D-718F53770EFB}" type="presOf" srcId="{C7850B0F-B8D9-414F-ABA7-F2D4A6C1F366}" destId="{57BECAC4-EC65-45C0-8CE2-129D74B8B75B}" srcOrd="0" destOrd="0" presId="urn:microsoft.com/office/officeart/2005/8/layout/cycle6"/>
    <dgm:cxn modelId="{F0E8F623-6139-451A-B817-AE68CFE97708}" type="presOf" srcId="{37226087-5EBC-4120-B24A-1B18F4935128}" destId="{3601766F-6723-4BDD-AD4F-B98801A46328}" srcOrd="0" destOrd="0" presId="urn:microsoft.com/office/officeart/2005/8/layout/cycle6"/>
    <dgm:cxn modelId="{31B2E99A-090F-419F-B744-0611AD5F2C6B}" type="presOf" srcId="{19E2D753-035F-4D52-BD62-1B238AAD7FB7}" destId="{D97081A1-2A61-4A4A-BA0F-F9BCC03EA56D}" srcOrd="0" destOrd="0" presId="urn:microsoft.com/office/officeart/2005/8/layout/cycle6"/>
    <dgm:cxn modelId="{FEC362FE-6FAF-48F5-9837-88119327E510}" srcId="{19E2D753-035F-4D52-BD62-1B238AAD7FB7}" destId="{37226087-5EBC-4120-B24A-1B18F4935128}" srcOrd="6" destOrd="0" parTransId="{85770FD2-65E6-473A-A5B4-87A8306F8B62}" sibTransId="{23C4C1E5-FD5F-41E4-A19B-5FD31861337D}"/>
    <dgm:cxn modelId="{2EF7EC61-8746-49A9-BFAF-6EFA2A96175E}" type="presOf" srcId="{7D978717-224D-4FDB-931F-64442B5678AE}" destId="{E6C40A25-1F9F-4319-9F98-FF64243AF293}" srcOrd="0" destOrd="0" presId="urn:microsoft.com/office/officeart/2005/8/layout/cycle6"/>
    <dgm:cxn modelId="{B6019347-C79A-441F-9AD5-5EDA8CB5458E}" type="presOf" srcId="{99A7F1D9-2175-42E7-B02D-096C91B9E704}" destId="{AA921AC5-01F3-416B-8D6E-C2E942B57C44}" srcOrd="0" destOrd="0" presId="urn:microsoft.com/office/officeart/2005/8/layout/cycle6"/>
    <dgm:cxn modelId="{00E5DBFD-CABF-417B-B4B7-399DF7066DBC}" srcId="{19E2D753-035F-4D52-BD62-1B238AAD7FB7}" destId="{7D978717-224D-4FDB-931F-64442B5678AE}" srcOrd="3" destOrd="0" parTransId="{4C93CAEE-B142-470D-81F7-8DB1F8BB41AA}" sibTransId="{4D463C81-2905-451E-B9E0-128BC09F7D49}"/>
    <dgm:cxn modelId="{CF44ADE2-9EEE-41F7-AC9B-43843FB205EB}" type="presOf" srcId="{4D6551F8-72AA-4E34-94C3-1DE386361CBC}" destId="{9ECF8EDD-B44D-4F19-97DC-9F1345A36CDC}" srcOrd="0" destOrd="0" presId="urn:microsoft.com/office/officeart/2005/8/layout/cycle6"/>
    <dgm:cxn modelId="{D4BACCA8-3F49-42D3-B904-260D4D34472F}" type="presOf" srcId="{0B5E2263-5752-477D-938D-EA113E73128A}" destId="{A0BC52F1-EFAA-4A6B-BB74-EEDC70560CF6}" srcOrd="0" destOrd="0" presId="urn:microsoft.com/office/officeart/2005/8/layout/cycle6"/>
    <dgm:cxn modelId="{B4B5B950-76ED-4B98-92E0-16DB43975BED}" srcId="{19E2D753-035F-4D52-BD62-1B238AAD7FB7}" destId="{44597B76-273E-4EE9-8D58-5AFB7CD8E9B4}" srcOrd="0" destOrd="0" parTransId="{408EC5F4-D5C9-4782-BCAD-5DE350C2A19F}" sibTransId="{41E13909-AC4D-47A0-95A2-934269A7F8AD}"/>
    <dgm:cxn modelId="{5F216DF7-702F-4B6C-963F-AAFBDF26072D}" type="presOf" srcId="{12BC5E0B-6276-40B3-9A28-5FE943BF0255}" destId="{37B4D01E-9A71-439F-92D6-DD1DF1876F43}" srcOrd="0" destOrd="0" presId="urn:microsoft.com/office/officeart/2005/8/layout/cycle6"/>
    <dgm:cxn modelId="{E9C1B691-9BEB-4AC3-900F-411CBDD02A01}" srcId="{19E2D753-035F-4D52-BD62-1B238AAD7FB7}" destId="{4D6551F8-72AA-4E34-94C3-1DE386361CBC}" srcOrd="5" destOrd="0" parTransId="{A426BFE8-B915-41E5-BE6A-6E4BB059C454}" sibTransId="{0B5E2263-5752-477D-938D-EA113E73128A}"/>
    <dgm:cxn modelId="{D49F0596-2864-4553-B664-1EC5E5310430}" srcId="{19E2D753-035F-4D52-BD62-1B238AAD7FB7}" destId="{C7850B0F-B8D9-414F-ABA7-F2D4A6C1F366}" srcOrd="2" destOrd="0" parTransId="{B2EEB4DD-AC93-4E66-B696-E437AAEF7890}" sibTransId="{2511AF1E-AFCE-49E5-98E2-590E7370D5A1}"/>
    <dgm:cxn modelId="{5B5AD8C9-DBDF-4010-8E04-280E3BAAA06B}" type="presParOf" srcId="{D97081A1-2A61-4A4A-BA0F-F9BCC03EA56D}" destId="{B378580C-5F0A-48A3-9F30-BD98A9997AF2}" srcOrd="0" destOrd="0" presId="urn:microsoft.com/office/officeart/2005/8/layout/cycle6"/>
    <dgm:cxn modelId="{7193B823-C3EC-4181-9772-E99FC3AB863E}" type="presParOf" srcId="{D97081A1-2A61-4A4A-BA0F-F9BCC03EA56D}" destId="{66EE00C8-CDF8-425C-81CC-93B3816F49B3}" srcOrd="1" destOrd="0" presId="urn:microsoft.com/office/officeart/2005/8/layout/cycle6"/>
    <dgm:cxn modelId="{997C4761-614B-4D4F-88C8-2086B8A9657F}" type="presParOf" srcId="{D97081A1-2A61-4A4A-BA0F-F9BCC03EA56D}" destId="{191D8364-99E1-42F4-A522-C8C3D69B8359}" srcOrd="2" destOrd="0" presId="urn:microsoft.com/office/officeart/2005/8/layout/cycle6"/>
    <dgm:cxn modelId="{5C59692A-97E2-43C7-9A0A-72D5EEACEDE3}" type="presParOf" srcId="{D97081A1-2A61-4A4A-BA0F-F9BCC03EA56D}" destId="{AA921AC5-01F3-416B-8D6E-C2E942B57C44}" srcOrd="3" destOrd="0" presId="urn:microsoft.com/office/officeart/2005/8/layout/cycle6"/>
    <dgm:cxn modelId="{45E1742B-C978-4101-89D8-A36D58314DE8}" type="presParOf" srcId="{D97081A1-2A61-4A4A-BA0F-F9BCC03EA56D}" destId="{6443D70E-C39F-459B-B8CE-1666D566AB1F}" srcOrd="4" destOrd="0" presId="urn:microsoft.com/office/officeart/2005/8/layout/cycle6"/>
    <dgm:cxn modelId="{57374347-3C25-48CA-87AF-20E34A6E1F92}" type="presParOf" srcId="{D97081A1-2A61-4A4A-BA0F-F9BCC03EA56D}" destId="{A806CFC2-5C8B-43EB-AC8D-C969B0811F06}" srcOrd="5" destOrd="0" presId="urn:microsoft.com/office/officeart/2005/8/layout/cycle6"/>
    <dgm:cxn modelId="{AE77FB11-EF78-4E0F-9D9D-C934A92C2043}" type="presParOf" srcId="{D97081A1-2A61-4A4A-BA0F-F9BCC03EA56D}" destId="{57BECAC4-EC65-45C0-8CE2-129D74B8B75B}" srcOrd="6" destOrd="0" presId="urn:microsoft.com/office/officeart/2005/8/layout/cycle6"/>
    <dgm:cxn modelId="{72F9A28C-D0F8-42CB-A713-C1D79DD910E2}" type="presParOf" srcId="{D97081A1-2A61-4A4A-BA0F-F9BCC03EA56D}" destId="{4CA30AF7-8732-49A4-850E-35F68B33DF4A}" srcOrd="7" destOrd="0" presId="urn:microsoft.com/office/officeart/2005/8/layout/cycle6"/>
    <dgm:cxn modelId="{C4FBFECD-E0F6-472D-8392-D18143F18AD4}" type="presParOf" srcId="{D97081A1-2A61-4A4A-BA0F-F9BCC03EA56D}" destId="{1A302BCE-23BD-45D8-8B34-73EB5E29EF17}" srcOrd="8" destOrd="0" presId="urn:microsoft.com/office/officeart/2005/8/layout/cycle6"/>
    <dgm:cxn modelId="{579FD34F-B399-428E-93EC-B3F8D4C8315D}" type="presParOf" srcId="{D97081A1-2A61-4A4A-BA0F-F9BCC03EA56D}" destId="{E6C40A25-1F9F-4319-9F98-FF64243AF293}" srcOrd="9" destOrd="0" presId="urn:microsoft.com/office/officeart/2005/8/layout/cycle6"/>
    <dgm:cxn modelId="{53BD9B07-1AF7-4472-995F-6A09666C1FCF}" type="presParOf" srcId="{D97081A1-2A61-4A4A-BA0F-F9BCC03EA56D}" destId="{02B9FA6C-429E-4970-8F2A-F4D8FDD1F3BA}" srcOrd="10" destOrd="0" presId="urn:microsoft.com/office/officeart/2005/8/layout/cycle6"/>
    <dgm:cxn modelId="{E2CDF008-2731-42E4-AB76-BF6E2505F5A6}" type="presParOf" srcId="{D97081A1-2A61-4A4A-BA0F-F9BCC03EA56D}" destId="{6F98A618-C2EC-4830-86D9-45EB26777F43}" srcOrd="11" destOrd="0" presId="urn:microsoft.com/office/officeart/2005/8/layout/cycle6"/>
    <dgm:cxn modelId="{99A349D1-E372-45BD-8A89-DAEE8E6F9125}" type="presParOf" srcId="{D97081A1-2A61-4A4A-BA0F-F9BCC03EA56D}" destId="{37B4D01E-9A71-439F-92D6-DD1DF1876F43}" srcOrd="12" destOrd="0" presId="urn:microsoft.com/office/officeart/2005/8/layout/cycle6"/>
    <dgm:cxn modelId="{BC19A171-A998-4338-96D7-95C3204E90BD}" type="presParOf" srcId="{D97081A1-2A61-4A4A-BA0F-F9BCC03EA56D}" destId="{6E3F1140-D29D-4BA1-8B59-D4237F1AE964}" srcOrd="13" destOrd="0" presId="urn:microsoft.com/office/officeart/2005/8/layout/cycle6"/>
    <dgm:cxn modelId="{960DA998-1626-4665-92D5-DAC616832BF2}" type="presParOf" srcId="{D97081A1-2A61-4A4A-BA0F-F9BCC03EA56D}" destId="{8DA89A39-D123-4D31-B74D-EF5522DAC5F3}" srcOrd="14" destOrd="0" presId="urn:microsoft.com/office/officeart/2005/8/layout/cycle6"/>
    <dgm:cxn modelId="{6EF3A20E-92FE-4C9D-B59C-00DBCED34519}" type="presParOf" srcId="{D97081A1-2A61-4A4A-BA0F-F9BCC03EA56D}" destId="{9ECF8EDD-B44D-4F19-97DC-9F1345A36CDC}" srcOrd="15" destOrd="0" presId="urn:microsoft.com/office/officeart/2005/8/layout/cycle6"/>
    <dgm:cxn modelId="{E5B1826B-105B-4D87-8531-C632239E28B8}" type="presParOf" srcId="{D97081A1-2A61-4A4A-BA0F-F9BCC03EA56D}" destId="{F7EED35E-9032-442A-8E09-B7ED1A9BA830}" srcOrd="16" destOrd="0" presId="urn:microsoft.com/office/officeart/2005/8/layout/cycle6"/>
    <dgm:cxn modelId="{B966B0B3-C87A-4283-A065-99412C6358B1}" type="presParOf" srcId="{D97081A1-2A61-4A4A-BA0F-F9BCC03EA56D}" destId="{A0BC52F1-EFAA-4A6B-BB74-EEDC70560CF6}" srcOrd="17" destOrd="0" presId="urn:microsoft.com/office/officeart/2005/8/layout/cycle6"/>
    <dgm:cxn modelId="{D234BB05-3375-44B9-A1D7-E22DC7315AED}" type="presParOf" srcId="{D97081A1-2A61-4A4A-BA0F-F9BCC03EA56D}" destId="{3601766F-6723-4BDD-AD4F-B98801A46328}" srcOrd="18" destOrd="0" presId="urn:microsoft.com/office/officeart/2005/8/layout/cycle6"/>
    <dgm:cxn modelId="{0A619F17-5C81-4794-924A-E75B0BFBD72F}" type="presParOf" srcId="{D97081A1-2A61-4A4A-BA0F-F9BCC03EA56D}" destId="{7AEA5BDD-ED1C-4843-9745-444F5831BB87}" srcOrd="19" destOrd="0" presId="urn:microsoft.com/office/officeart/2005/8/layout/cycle6"/>
    <dgm:cxn modelId="{680F6F6E-9C1B-4920-8A0F-6C85043810C1}" type="presParOf" srcId="{D97081A1-2A61-4A4A-BA0F-F9BCC03EA56D}" destId="{09CF0183-56F8-4450-A489-8289E8B4AD3A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116907-C7D5-4CB1-8300-73DF2E0D4EC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DAEB6980-925E-45F0-9A9A-008AB583ED20}">
      <dgm:prSet/>
      <dgm:spPr/>
      <dgm:t>
        <a:bodyPr/>
        <a:lstStyle/>
        <a:p>
          <a:pPr rtl="0"/>
          <a:r>
            <a:rPr lang="en-US" smtClean="0"/>
            <a:t>2014</a:t>
          </a:r>
          <a:r>
            <a:rPr lang="zh-TW" smtClean="0"/>
            <a:t>年，社群已成為企業主要招募管道之一</a:t>
          </a:r>
          <a:endParaRPr lang="zh-TW"/>
        </a:p>
      </dgm:t>
    </dgm:pt>
    <dgm:pt modelId="{C29C87D5-8495-4B8F-9EA0-D98BB002AF03}" type="parTrans" cxnId="{C04DC542-96DD-4218-B76E-AE5EB8712937}">
      <dgm:prSet/>
      <dgm:spPr/>
      <dgm:t>
        <a:bodyPr/>
        <a:lstStyle/>
        <a:p>
          <a:endParaRPr lang="zh-TW" altLang="en-US"/>
        </a:p>
      </dgm:t>
    </dgm:pt>
    <dgm:pt modelId="{A42DBE1B-AC63-400F-B40F-13D9497EB202}" type="sibTrans" cxnId="{C04DC542-96DD-4218-B76E-AE5EB8712937}">
      <dgm:prSet/>
      <dgm:spPr/>
      <dgm:t>
        <a:bodyPr/>
        <a:lstStyle/>
        <a:p>
          <a:endParaRPr lang="zh-TW" altLang="en-US"/>
        </a:p>
      </dgm:t>
    </dgm:pt>
    <dgm:pt modelId="{1E618BDC-5EF7-499D-A71B-FFB191D20507}">
      <dgm:prSet custT="1"/>
      <dgm:spPr/>
      <dgm:t>
        <a:bodyPr/>
        <a:lstStyle/>
        <a:p>
          <a:pPr rtl="0"/>
          <a:r>
            <a:rPr lang="en-US" sz="2000" dirty="0" smtClean="0"/>
            <a:t>2015</a:t>
          </a:r>
          <a:r>
            <a:rPr lang="zh-TW" sz="2000" dirty="0" smtClean="0"/>
            <a:t>年，</a:t>
          </a:r>
          <a:r>
            <a:rPr lang="en-US" sz="2000" dirty="0" smtClean="0"/>
            <a:t>12.8%</a:t>
          </a:r>
          <a:r>
            <a:rPr lang="zh-TW" sz="2000" dirty="0" smtClean="0"/>
            <a:t>的企業有意使用社群招募</a:t>
          </a:r>
          <a:endParaRPr lang="zh-TW" sz="2000" dirty="0"/>
        </a:p>
      </dgm:t>
    </dgm:pt>
    <dgm:pt modelId="{3410DA9A-7A73-4C63-96A7-A20A416B9FE9}" type="parTrans" cxnId="{8DA015C5-C03F-4163-A9F2-BC5F041702F8}">
      <dgm:prSet/>
      <dgm:spPr/>
      <dgm:t>
        <a:bodyPr/>
        <a:lstStyle/>
        <a:p>
          <a:endParaRPr lang="zh-TW" altLang="en-US"/>
        </a:p>
      </dgm:t>
    </dgm:pt>
    <dgm:pt modelId="{808B05E6-DCE0-474B-9041-61B7F79D7EAB}" type="sibTrans" cxnId="{8DA015C5-C03F-4163-A9F2-BC5F041702F8}">
      <dgm:prSet/>
      <dgm:spPr/>
      <dgm:t>
        <a:bodyPr/>
        <a:lstStyle/>
        <a:p>
          <a:endParaRPr lang="zh-TW" altLang="en-US"/>
        </a:p>
      </dgm:t>
    </dgm:pt>
    <dgm:pt modelId="{B39707F6-C944-4FD4-BB29-C3E080078C5F}">
      <dgm:prSet custT="1"/>
      <dgm:spPr/>
      <dgm:t>
        <a:bodyPr/>
        <a:lstStyle/>
        <a:p>
          <a:pPr rtl="0"/>
          <a:r>
            <a:rPr lang="en-US" sz="2000" dirty="0" smtClean="0"/>
            <a:t>2016</a:t>
          </a:r>
          <a:r>
            <a:rPr lang="zh-TW" sz="2000" dirty="0" smtClean="0"/>
            <a:t>年，超過</a:t>
          </a:r>
          <a:r>
            <a:rPr lang="en-US" sz="2000" dirty="0" smtClean="0"/>
            <a:t>3</a:t>
          </a:r>
          <a:r>
            <a:rPr lang="zh-TW" sz="2000" dirty="0" smtClean="0"/>
            <a:t>成</a:t>
          </a:r>
          <a:r>
            <a:rPr lang="zh-TW" altLang="en-US" sz="2000" dirty="0" smtClean="0"/>
            <a:t>企業</a:t>
          </a:r>
          <a:r>
            <a:rPr lang="zh-TW" sz="2000" dirty="0" smtClean="0"/>
            <a:t>使用社群招募</a:t>
          </a:r>
          <a:endParaRPr lang="zh-TW" sz="2000" dirty="0"/>
        </a:p>
      </dgm:t>
    </dgm:pt>
    <dgm:pt modelId="{9EF791B4-572A-4A3C-AB4B-8706C646E625}" type="parTrans" cxnId="{5BF78DDE-5817-4EF2-94A6-B16835DA750D}">
      <dgm:prSet/>
      <dgm:spPr/>
      <dgm:t>
        <a:bodyPr/>
        <a:lstStyle/>
        <a:p>
          <a:endParaRPr lang="zh-TW" altLang="en-US"/>
        </a:p>
      </dgm:t>
    </dgm:pt>
    <dgm:pt modelId="{6715E8AC-9F8A-4138-8089-731AF960E546}" type="sibTrans" cxnId="{5BF78DDE-5817-4EF2-94A6-B16835DA750D}">
      <dgm:prSet/>
      <dgm:spPr/>
      <dgm:t>
        <a:bodyPr/>
        <a:lstStyle/>
        <a:p>
          <a:endParaRPr lang="zh-TW" altLang="en-US"/>
        </a:p>
      </dgm:t>
    </dgm:pt>
    <dgm:pt modelId="{B054C431-135B-4BCD-A10C-BE378196287E}" type="pres">
      <dgm:prSet presAssocID="{AC116907-C7D5-4CB1-8300-73DF2E0D4EC8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27E47A0-F654-4DE0-BD33-90CC398F4D66}" type="pres">
      <dgm:prSet presAssocID="{DAEB6980-925E-45F0-9A9A-008AB583ED20}" presName="chaos" presStyleCnt="0"/>
      <dgm:spPr/>
    </dgm:pt>
    <dgm:pt modelId="{FC13DB11-6C31-4EC7-B70B-562F03B273B7}" type="pres">
      <dgm:prSet presAssocID="{DAEB6980-925E-45F0-9A9A-008AB583ED20}" presName="parTx1" presStyleLbl="revTx" presStyleIdx="0" presStyleCnt="2"/>
      <dgm:spPr/>
      <dgm:t>
        <a:bodyPr/>
        <a:lstStyle/>
        <a:p>
          <a:endParaRPr lang="zh-TW" altLang="en-US"/>
        </a:p>
      </dgm:t>
    </dgm:pt>
    <dgm:pt modelId="{F116F962-BFFB-4968-85C5-344395331383}" type="pres">
      <dgm:prSet presAssocID="{DAEB6980-925E-45F0-9A9A-008AB583ED20}" presName="c1" presStyleLbl="node1" presStyleIdx="0" presStyleCnt="19"/>
      <dgm:spPr/>
    </dgm:pt>
    <dgm:pt modelId="{855D7C66-871F-44E5-B4FE-46038FC027D9}" type="pres">
      <dgm:prSet presAssocID="{DAEB6980-925E-45F0-9A9A-008AB583ED20}" presName="c2" presStyleLbl="node1" presStyleIdx="1" presStyleCnt="19"/>
      <dgm:spPr/>
    </dgm:pt>
    <dgm:pt modelId="{0831D8B6-C376-49B0-98F8-08C51302BAAE}" type="pres">
      <dgm:prSet presAssocID="{DAEB6980-925E-45F0-9A9A-008AB583ED20}" presName="c3" presStyleLbl="node1" presStyleIdx="2" presStyleCnt="19"/>
      <dgm:spPr/>
    </dgm:pt>
    <dgm:pt modelId="{301E493F-FF5B-4DA8-8B76-55ADBCCE6EB5}" type="pres">
      <dgm:prSet presAssocID="{DAEB6980-925E-45F0-9A9A-008AB583ED20}" presName="c4" presStyleLbl="node1" presStyleIdx="3" presStyleCnt="19"/>
      <dgm:spPr/>
    </dgm:pt>
    <dgm:pt modelId="{465D5DF5-1F32-474B-B919-8D9E000A31BA}" type="pres">
      <dgm:prSet presAssocID="{DAEB6980-925E-45F0-9A9A-008AB583ED20}" presName="c5" presStyleLbl="node1" presStyleIdx="4" presStyleCnt="19"/>
      <dgm:spPr/>
    </dgm:pt>
    <dgm:pt modelId="{3B0B6714-0AA2-4052-86F3-7FA09811A09F}" type="pres">
      <dgm:prSet presAssocID="{DAEB6980-925E-45F0-9A9A-008AB583ED20}" presName="c6" presStyleLbl="node1" presStyleIdx="5" presStyleCnt="19"/>
      <dgm:spPr/>
    </dgm:pt>
    <dgm:pt modelId="{EA09E52F-C4AB-4498-AAB5-C4C11F175F68}" type="pres">
      <dgm:prSet presAssocID="{DAEB6980-925E-45F0-9A9A-008AB583ED20}" presName="c7" presStyleLbl="node1" presStyleIdx="6" presStyleCnt="19"/>
      <dgm:spPr/>
    </dgm:pt>
    <dgm:pt modelId="{63D700D1-A51A-48FA-AFBF-7327D2016F01}" type="pres">
      <dgm:prSet presAssocID="{DAEB6980-925E-45F0-9A9A-008AB583ED20}" presName="c8" presStyleLbl="node1" presStyleIdx="7" presStyleCnt="19"/>
      <dgm:spPr/>
    </dgm:pt>
    <dgm:pt modelId="{A757EBEC-26A8-4D96-B91C-BF724DA72A28}" type="pres">
      <dgm:prSet presAssocID="{DAEB6980-925E-45F0-9A9A-008AB583ED20}" presName="c9" presStyleLbl="node1" presStyleIdx="8" presStyleCnt="19"/>
      <dgm:spPr/>
    </dgm:pt>
    <dgm:pt modelId="{3CB6A1C3-5C43-440D-B915-E44E67FA8A8F}" type="pres">
      <dgm:prSet presAssocID="{DAEB6980-925E-45F0-9A9A-008AB583ED20}" presName="c10" presStyleLbl="node1" presStyleIdx="9" presStyleCnt="19"/>
      <dgm:spPr/>
    </dgm:pt>
    <dgm:pt modelId="{2750F63D-96E1-4DA9-A057-24BE1E39F12B}" type="pres">
      <dgm:prSet presAssocID="{DAEB6980-925E-45F0-9A9A-008AB583ED20}" presName="c11" presStyleLbl="node1" presStyleIdx="10" presStyleCnt="19"/>
      <dgm:spPr/>
    </dgm:pt>
    <dgm:pt modelId="{C9572C32-8E8B-4F3E-B1F2-CEFE7F9B7B11}" type="pres">
      <dgm:prSet presAssocID="{DAEB6980-925E-45F0-9A9A-008AB583ED20}" presName="c12" presStyleLbl="node1" presStyleIdx="11" presStyleCnt="19"/>
      <dgm:spPr/>
    </dgm:pt>
    <dgm:pt modelId="{FE5AC5E7-697A-4A11-AE27-8569908F565C}" type="pres">
      <dgm:prSet presAssocID="{DAEB6980-925E-45F0-9A9A-008AB583ED20}" presName="c13" presStyleLbl="node1" presStyleIdx="12" presStyleCnt="19"/>
      <dgm:spPr/>
    </dgm:pt>
    <dgm:pt modelId="{FDEE1534-1B5E-4DDD-8E6E-4D60021CECC4}" type="pres">
      <dgm:prSet presAssocID="{DAEB6980-925E-45F0-9A9A-008AB583ED20}" presName="c14" presStyleLbl="node1" presStyleIdx="13" presStyleCnt="19"/>
      <dgm:spPr/>
    </dgm:pt>
    <dgm:pt modelId="{6F605B1D-8549-4719-83BB-1F6E3C98473F}" type="pres">
      <dgm:prSet presAssocID="{DAEB6980-925E-45F0-9A9A-008AB583ED20}" presName="c15" presStyleLbl="node1" presStyleIdx="14" presStyleCnt="19"/>
      <dgm:spPr/>
    </dgm:pt>
    <dgm:pt modelId="{36D29BAA-FB33-4802-9161-405FED6A21E3}" type="pres">
      <dgm:prSet presAssocID="{DAEB6980-925E-45F0-9A9A-008AB583ED20}" presName="c16" presStyleLbl="node1" presStyleIdx="15" presStyleCnt="19"/>
      <dgm:spPr/>
    </dgm:pt>
    <dgm:pt modelId="{D970171A-1918-4AA7-B3DD-80E6FC3AB914}" type="pres">
      <dgm:prSet presAssocID="{DAEB6980-925E-45F0-9A9A-008AB583ED20}" presName="c17" presStyleLbl="node1" presStyleIdx="16" presStyleCnt="19"/>
      <dgm:spPr/>
    </dgm:pt>
    <dgm:pt modelId="{AF661725-4D6A-4CE0-A9D5-0AD9F3C307FC}" type="pres">
      <dgm:prSet presAssocID="{DAEB6980-925E-45F0-9A9A-008AB583ED20}" presName="c18" presStyleLbl="node1" presStyleIdx="17" presStyleCnt="19"/>
      <dgm:spPr/>
    </dgm:pt>
    <dgm:pt modelId="{B91AB876-2F51-4676-8E0F-EE10F25AE4AD}" type="pres">
      <dgm:prSet presAssocID="{A42DBE1B-AC63-400F-B40F-13D9497EB202}" presName="chevronComposite1" presStyleCnt="0"/>
      <dgm:spPr/>
    </dgm:pt>
    <dgm:pt modelId="{E1289723-19D0-41D5-B596-498CB3B17F4F}" type="pres">
      <dgm:prSet presAssocID="{A42DBE1B-AC63-400F-B40F-13D9497EB202}" presName="chevron1" presStyleLbl="sibTrans2D1" presStyleIdx="0" presStyleCnt="2"/>
      <dgm:spPr/>
    </dgm:pt>
    <dgm:pt modelId="{537C6B6B-FDF5-4910-A5BF-EAFF3891F42D}" type="pres">
      <dgm:prSet presAssocID="{A42DBE1B-AC63-400F-B40F-13D9497EB202}" presName="spChevron1" presStyleCnt="0"/>
      <dgm:spPr/>
    </dgm:pt>
    <dgm:pt modelId="{05373D88-07B6-4EA6-AB5D-45999DAF79B2}" type="pres">
      <dgm:prSet presAssocID="{1E618BDC-5EF7-499D-A71B-FFB191D20507}" presName="middle" presStyleCnt="0"/>
      <dgm:spPr/>
    </dgm:pt>
    <dgm:pt modelId="{DFD2D5C7-94BE-44DB-B3CE-66A7C738D62B}" type="pres">
      <dgm:prSet presAssocID="{1E618BDC-5EF7-499D-A71B-FFB191D20507}" presName="parTxMid" presStyleLbl="revTx" presStyleIdx="1" presStyleCnt="2"/>
      <dgm:spPr/>
      <dgm:t>
        <a:bodyPr/>
        <a:lstStyle/>
        <a:p>
          <a:endParaRPr lang="zh-TW" altLang="en-US"/>
        </a:p>
      </dgm:t>
    </dgm:pt>
    <dgm:pt modelId="{8F27B56A-B87B-41E6-9506-800C3DB51904}" type="pres">
      <dgm:prSet presAssocID="{1E618BDC-5EF7-499D-A71B-FFB191D20507}" presName="spMid" presStyleCnt="0"/>
      <dgm:spPr/>
    </dgm:pt>
    <dgm:pt modelId="{C5CE54AC-63C6-4932-B222-E5BF5CFC13D6}" type="pres">
      <dgm:prSet presAssocID="{808B05E6-DCE0-474B-9041-61B7F79D7EAB}" presName="chevronComposite1" presStyleCnt="0"/>
      <dgm:spPr/>
    </dgm:pt>
    <dgm:pt modelId="{FFE6C5D1-EA6E-462D-8845-8F2D4DD92F1B}" type="pres">
      <dgm:prSet presAssocID="{808B05E6-DCE0-474B-9041-61B7F79D7EAB}" presName="chevron1" presStyleLbl="sibTrans2D1" presStyleIdx="1" presStyleCnt="2"/>
      <dgm:spPr/>
    </dgm:pt>
    <dgm:pt modelId="{7CCF3CDF-B1BE-466D-B917-C8A043A0DDF4}" type="pres">
      <dgm:prSet presAssocID="{808B05E6-DCE0-474B-9041-61B7F79D7EAB}" presName="spChevron1" presStyleCnt="0"/>
      <dgm:spPr/>
    </dgm:pt>
    <dgm:pt modelId="{BDDDEBEF-C9B5-47A0-AC3E-7B25A611F68C}" type="pres">
      <dgm:prSet presAssocID="{B39707F6-C944-4FD4-BB29-C3E080078C5F}" presName="last" presStyleCnt="0"/>
      <dgm:spPr/>
    </dgm:pt>
    <dgm:pt modelId="{ECC77157-F8F7-4D45-AF77-8A123C64298E}" type="pres">
      <dgm:prSet presAssocID="{B39707F6-C944-4FD4-BB29-C3E080078C5F}" presName="circleTx" presStyleLbl="node1" presStyleIdx="18" presStyleCnt="19"/>
      <dgm:spPr/>
      <dgm:t>
        <a:bodyPr/>
        <a:lstStyle/>
        <a:p>
          <a:endParaRPr lang="zh-TW" altLang="en-US"/>
        </a:p>
      </dgm:t>
    </dgm:pt>
    <dgm:pt modelId="{CECAFEE2-3F0B-46C2-B4A2-9BF55BDF27F8}" type="pres">
      <dgm:prSet presAssocID="{B39707F6-C944-4FD4-BB29-C3E080078C5F}" presName="spN" presStyleCnt="0"/>
      <dgm:spPr/>
    </dgm:pt>
  </dgm:ptLst>
  <dgm:cxnLst>
    <dgm:cxn modelId="{5BF78DDE-5817-4EF2-94A6-B16835DA750D}" srcId="{AC116907-C7D5-4CB1-8300-73DF2E0D4EC8}" destId="{B39707F6-C944-4FD4-BB29-C3E080078C5F}" srcOrd="2" destOrd="0" parTransId="{9EF791B4-572A-4A3C-AB4B-8706C646E625}" sibTransId="{6715E8AC-9F8A-4138-8089-731AF960E546}"/>
    <dgm:cxn modelId="{5B28F089-80DC-4B78-B46B-2E8CD571E8C3}" type="presOf" srcId="{DAEB6980-925E-45F0-9A9A-008AB583ED20}" destId="{FC13DB11-6C31-4EC7-B70B-562F03B273B7}" srcOrd="0" destOrd="0" presId="urn:microsoft.com/office/officeart/2009/3/layout/RandomtoResultProcess"/>
    <dgm:cxn modelId="{31C16EB3-000C-40BD-90ED-F82733C12993}" type="presOf" srcId="{AC116907-C7D5-4CB1-8300-73DF2E0D4EC8}" destId="{B054C431-135B-4BCD-A10C-BE378196287E}" srcOrd="0" destOrd="0" presId="urn:microsoft.com/office/officeart/2009/3/layout/RandomtoResultProcess"/>
    <dgm:cxn modelId="{C04DC542-96DD-4218-B76E-AE5EB8712937}" srcId="{AC116907-C7D5-4CB1-8300-73DF2E0D4EC8}" destId="{DAEB6980-925E-45F0-9A9A-008AB583ED20}" srcOrd="0" destOrd="0" parTransId="{C29C87D5-8495-4B8F-9EA0-D98BB002AF03}" sibTransId="{A42DBE1B-AC63-400F-B40F-13D9497EB202}"/>
    <dgm:cxn modelId="{8DA015C5-C03F-4163-A9F2-BC5F041702F8}" srcId="{AC116907-C7D5-4CB1-8300-73DF2E0D4EC8}" destId="{1E618BDC-5EF7-499D-A71B-FFB191D20507}" srcOrd="1" destOrd="0" parTransId="{3410DA9A-7A73-4C63-96A7-A20A416B9FE9}" sibTransId="{808B05E6-DCE0-474B-9041-61B7F79D7EAB}"/>
    <dgm:cxn modelId="{D54DA20C-80E2-4734-8F36-6B0A5FF4F8EC}" type="presOf" srcId="{1E618BDC-5EF7-499D-A71B-FFB191D20507}" destId="{DFD2D5C7-94BE-44DB-B3CE-66A7C738D62B}" srcOrd="0" destOrd="0" presId="urn:microsoft.com/office/officeart/2009/3/layout/RandomtoResultProcess"/>
    <dgm:cxn modelId="{71E5B824-7C93-4165-B6B8-BA9A3F577523}" type="presOf" srcId="{B39707F6-C944-4FD4-BB29-C3E080078C5F}" destId="{ECC77157-F8F7-4D45-AF77-8A123C64298E}" srcOrd="0" destOrd="0" presId="urn:microsoft.com/office/officeart/2009/3/layout/RandomtoResultProcess"/>
    <dgm:cxn modelId="{B00A81A1-2022-4D0B-BE0C-1AFBCCC8F574}" type="presParOf" srcId="{B054C431-135B-4BCD-A10C-BE378196287E}" destId="{C27E47A0-F654-4DE0-BD33-90CC398F4D66}" srcOrd="0" destOrd="0" presId="urn:microsoft.com/office/officeart/2009/3/layout/RandomtoResultProcess"/>
    <dgm:cxn modelId="{9398049C-9E98-45FF-9014-DD6617AC2CEB}" type="presParOf" srcId="{C27E47A0-F654-4DE0-BD33-90CC398F4D66}" destId="{FC13DB11-6C31-4EC7-B70B-562F03B273B7}" srcOrd="0" destOrd="0" presId="urn:microsoft.com/office/officeart/2009/3/layout/RandomtoResultProcess"/>
    <dgm:cxn modelId="{27989530-55A0-42C6-AEB9-F428C154FC28}" type="presParOf" srcId="{C27E47A0-F654-4DE0-BD33-90CC398F4D66}" destId="{F116F962-BFFB-4968-85C5-344395331383}" srcOrd="1" destOrd="0" presId="urn:microsoft.com/office/officeart/2009/3/layout/RandomtoResultProcess"/>
    <dgm:cxn modelId="{EFD8D7C6-9EE8-48D6-81A1-84369F068C7A}" type="presParOf" srcId="{C27E47A0-F654-4DE0-BD33-90CC398F4D66}" destId="{855D7C66-871F-44E5-B4FE-46038FC027D9}" srcOrd="2" destOrd="0" presId="urn:microsoft.com/office/officeart/2009/3/layout/RandomtoResultProcess"/>
    <dgm:cxn modelId="{3750DCE4-0BC7-41F6-8EAB-2024055C2E3F}" type="presParOf" srcId="{C27E47A0-F654-4DE0-BD33-90CC398F4D66}" destId="{0831D8B6-C376-49B0-98F8-08C51302BAAE}" srcOrd="3" destOrd="0" presId="urn:microsoft.com/office/officeart/2009/3/layout/RandomtoResultProcess"/>
    <dgm:cxn modelId="{74C2E4E0-0850-41CA-87AE-C429C79ADB6F}" type="presParOf" srcId="{C27E47A0-F654-4DE0-BD33-90CC398F4D66}" destId="{301E493F-FF5B-4DA8-8B76-55ADBCCE6EB5}" srcOrd="4" destOrd="0" presId="urn:microsoft.com/office/officeart/2009/3/layout/RandomtoResultProcess"/>
    <dgm:cxn modelId="{C51DC077-A3FE-4F3D-8B3C-3BDA512BCDCD}" type="presParOf" srcId="{C27E47A0-F654-4DE0-BD33-90CC398F4D66}" destId="{465D5DF5-1F32-474B-B919-8D9E000A31BA}" srcOrd="5" destOrd="0" presId="urn:microsoft.com/office/officeart/2009/3/layout/RandomtoResultProcess"/>
    <dgm:cxn modelId="{C98F39D0-E6B3-495E-93A8-97B4BFB9DEC2}" type="presParOf" srcId="{C27E47A0-F654-4DE0-BD33-90CC398F4D66}" destId="{3B0B6714-0AA2-4052-86F3-7FA09811A09F}" srcOrd="6" destOrd="0" presId="urn:microsoft.com/office/officeart/2009/3/layout/RandomtoResultProcess"/>
    <dgm:cxn modelId="{B7C11F7D-A006-405D-A0F7-7DFF6DC86157}" type="presParOf" srcId="{C27E47A0-F654-4DE0-BD33-90CC398F4D66}" destId="{EA09E52F-C4AB-4498-AAB5-C4C11F175F68}" srcOrd="7" destOrd="0" presId="urn:microsoft.com/office/officeart/2009/3/layout/RandomtoResultProcess"/>
    <dgm:cxn modelId="{3D99EDCA-C938-45E6-AE28-1505FE324FB6}" type="presParOf" srcId="{C27E47A0-F654-4DE0-BD33-90CC398F4D66}" destId="{63D700D1-A51A-48FA-AFBF-7327D2016F01}" srcOrd="8" destOrd="0" presId="urn:microsoft.com/office/officeart/2009/3/layout/RandomtoResultProcess"/>
    <dgm:cxn modelId="{46FCD22B-8E81-4985-80A8-EB7152E399ED}" type="presParOf" srcId="{C27E47A0-F654-4DE0-BD33-90CC398F4D66}" destId="{A757EBEC-26A8-4D96-B91C-BF724DA72A28}" srcOrd="9" destOrd="0" presId="urn:microsoft.com/office/officeart/2009/3/layout/RandomtoResultProcess"/>
    <dgm:cxn modelId="{4100B6DC-9999-483A-A20E-B328AC38DF17}" type="presParOf" srcId="{C27E47A0-F654-4DE0-BD33-90CC398F4D66}" destId="{3CB6A1C3-5C43-440D-B915-E44E67FA8A8F}" srcOrd="10" destOrd="0" presId="urn:microsoft.com/office/officeart/2009/3/layout/RandomtoResultProcess"/>
    <dgm:cxn modelId="{30E931FB-71FB-496B-B6B2-87A6406CED0D}" type="presParOf" srcId="{C27E47A0-F654-4DE0-BD33-90CC398F4D66}" destId="{2750F63D-96E1-4DA9-A057-24BE1E39F12B}" srcOrd="11" destOrd="0" presId="urn:microsoft.com/office/officeart/2009/3/layout/RandomtoResultProcess"/>
    <dgm:cxn modelId="{D2C12243-1A48-486F-BE44-5DB7020AE84F}" type="presParOf" srcId="{C27E47A0-F654-4DE0-BD33-90CC398F4D66}" destId="{C9572C32-8E8B-4F3E-B1F2-CEFE7F9B7B11}" srcOrd="12" destOrd="0" presId="urn:microsoft.com/office/officeart/2009/3/layout/RandomtoResultProcess"/>
    <dgm:cxn modelId="{31080379-EF55-496D-BA09-4AD5E04F1AD4}" type="presParOf" srcId="{C27E47A0-F654-4DE0-BD33-90CC398F4D66}" destId="{FE5AC5E7-697A-4A11-AE27-8569908F565C}" srcOrd="13" destOrd="0" presId="urn:microsoft.com/office/officeart/2009/3/layout/RandomtoResultProcess"/>
    <dgm:cxn modelId="{6BEB1A4D-28CF-437A-A779-914246B41301}" type="presParOf" srcId="{C27E47A0-F654-4DE0-BD33-90CC398F4D66}" destId="{FDEE1534-1B5E-4DDD-8E6E-4D60021CECC4}" srcOrd="14" destOrd="0" presId="urn:microsoft.com/office/officeart/2009/3/layout/RandomtoResultProcess"/>
    <dgm:cxn modelId="{6EE8495E-D39F-455F-94FD-A0ABFE53DAED}" type="presParOf" srcId="{C27E47A0-F654-4DE0-BD33-90CC398F4D66}" destId="{6F605B1D-8549-4719-83BB-1F6E3C98473F}" srcOrd="15" destOrd="0" presId="urn:microsoft.com/office/officeart/2009/3/layout/RandomtoResultProcess"/>
    <dgm:cxn modelId="{9372CF64-71B4-4A93-833C-DEB079729915}" type="presParOf" srcId="{C27E47A0-F654-4DE0-BD33-90CC398F4D66}" destId="{36D29BAA-FB33-4802-9161-405FED6A21E3}" srcOrd="16" destOrd="0" presId="urn:microsoft.com/office/officeart/2009/3/layout/RandomtoResultProcess"/>
    <dgm:cxn modelId="{A5E885DC-A3DD-44F2-947A-D74AC0AF6492}" type="presParOf" srcId="{C27E47A0-F654-4DE0-BD33-90CC398F4D66}" destId="{D970171A-1918-4AA7-B3DD-80E6FC3AB914}" srcOrd="17" destOrd="0" presId="urn:microsoft.com/office/officeart/2009/3/layout/RandomtoResultProcess"/>
    <dgm:cxn modelId="{DD65FD1F-08C7-4A1C-B946-F7D7F10702B3}" type="presParOf" srcId="{C27E47A0-F654-4DE0-BD33-90CC398F4D66}" destId="{AF661725-4D6A-4CE0-A9D5-0AD9F3C307FC}" srcOrd="18" destOrd="0" presId="urn:microsoft.com/office/officeart/2009/3/layout/RandomtoResultProcess"/>
    <dgm:cxn modelId="{A7B6A8D8-83B5-4B1B-AEC4-3EF631D0364A}" type="presParOf" srcId="{B054C431-135B-4BCD-A10C-BE378196287E}" destId="{B91AB876-2F51-4676-8E0F-EE10F25AE4AD}" srcOrd="1" destOrd="0" presId="urn:microsoft.com/office/officeart/2009/3/layout/RandomtoResultProcess"/>
    <dgm:cxn modelId="{E0F52871-36C5-4E32-9DF8-66A306EC9BDF}" type="presParOf" srcId="{B91AB876-2F51-4676-8E0F-EE10F25AE4AD}" destId="{E1289723-19D0-41D5-B596-498CB3B17F4F}" srcOrd="0" destOrd="0" presId="urn:microsoft.com/office/officeart/2009/3/layout/RandomtoResultProcess"/>
    <dgm:cxn modelId="{21F3FE35-2C14-4732-AC19-943C170730E9}" type="presParOf" srcId="{B91AB876-2F51-4676-8E0F-EE10F25AE4AD}" destId="{537C6B6B-FDF5-4910-A5BF-EAFF3891F42D}" srcOrd="1" destOrd="0" presId="urn:microsoft.com/office/officeart/2009/3/layout/RandomtoResultProcess"/>
    <dgm:cxn modelId="{EE0D5C0C-4BBF-4DF7-9C64-3384459BDB7E}" type="presParOf" srcId="{B054C431-135B-4BCD-A10C-BE378196287E}" destId="{05373D88-07B6-4EA6-AB5D-45999DAF79B2}" srcOrd="2" destOrd="0" presId="urn:microsoft.com/office/officeart/2009/3/layout/RandomtoResultProcess"/>
    <dgm:cxn modelId="{3EB98D8D-7C17-4078-85B8-E61FBD5CC2A5}" type="presParOf" srcId="{05373D88-07B6-4EA6-AB5D-45999DAF79B2}" destId="{DFD2D5C7-94BE-44DB-B3CE-66A7C738D62B}" srcOrd="0" destOrd="0" presId="urn:microsoft.com/office/officeart/2009/3/layout/RandomtoResultProcess"/>
    <dgm:cxn modelId="{C30EC3E9-20FC-4EC0-9B4C-984180B18D88}" type="presParOf" srcId="{05373D88-07B6-4EA6-AB5D-45999DAF79B2}" destId="{8F27B56A-B87B-41E6-9506-800C3DB51904}" srcOrd="1" destOrd="0" presId="urn:microsoft.com/office/officeart/2009/3/layout/RandomtoResultProcess"/>
    <dgm:cxn modelId="{180A8A02-B386-4428-B5B1-2F5D641B4C50}" type="presParOf" srcId="{B054C431-135B-4BCD-A10C-BE378196287E}" destId="{C5CE54AC-63C6-4932-B222-E5BF5CFC13D6}" srcOrd="3" destOrd="0" presId="urn:microsoft.com/office/officeart/2009/3/layout/RandomtoResultProcess"/>
    <dgm:cxn modelId="{B68A9C2E-43E0-49CB-A1CB-1006501B90E8}" type="presParOf" srcId="{C5CE54AC-63C6-4932-B222-E5BF5CFC13D6}" destId="{FFE6C5D1-EA6E-462D-8845-8F2D4DD92F1B}" srcOrd="0" destOrd="0" presId="urn:microsoft.com/office/officeart/2009/3/layout/RandomtoResultProcess"/>
    <dgm:cxn modelId="{3EAA60A3-3977-4203-BA50-29E4C1B6781D}" type="presParOf" srcId="{C5CE54AC-63C6-4932-B222-E5BF5CFC13D6}" destId="{7CCF3CDF-B1BE-466D-B917-C8A043A0DDF4}" srcOrd="1" destOrd="0" presId="urn:microsoft.com/office/officeart/2009/3/layout/RandomtoResultProcess"/>
    <dgm:cxn modelId="{B31CE482-BA67-4607-898F-E58C001F240B}" type="presParOf" srcId="{B054C431-135B-4BCD-A10C-BE378196287E}" destId="{BDDDEBEF-C9B5-47A0-AC3E-7B25A611F68C}" srcOrd="4" destOrd="0" presId="urn:microsoft.com/office/officeart/2009/3/layout/RandomtoResultProcess"/>
    <dgm:cxn modelId="{3D1CAD5E-9973-42E6-9C98-2213C8B34FC9}" type="presParOf" srcId="{BDDDEBEF-C9B5-47A0-AC3E-7B25A611F68C}" destId="{ECC77157-F8F7-4D45-AF77-8A123C64298E}" srcOrd="0" destOrd="0" presId="urn:microsoft.com/office/officeart/2009/3/layout/RandomtoResultProcess"/>
    <dgm:cxn modelId="{DFC5CD80-4681-4C16-9923-517060F1C289}" type="presParOf" srcId="{BDDDEBEF-C9B5-47A0-AC3E-7B25A611F68C}" destId="{CECAFEE2-3F0B-46C2-B4A2-9BF55BDF27F8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872869-30B0-4514-8E2B-B60D7D786071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1316B66-425D-4905-B992-82688D7240F3}">
      <dgm:prSet phldrT="[文字]"/>
      <dgm:spPr/>
      <dgm:t>
        <a:bodyPr/>
        <a:lstStyle/>
        <a:p>
          <a:endParaRPr lang="zh-TW" altLang="en-US" dirty="0"/>
        </a:p>
      </dgm:t>
    </dgm:pt>
    <dgm:pt modelId="{21445D95-748E-441C-B632-539026AB8C6D}" type="parTrans" cxnId="{681F5247-21BE-4C0D-9264-F834ACEFFCB1}">
      <dgm:prSet/>
      <dgm:spPr/>
      <dgm:t>
        <a:bodyPr/>
        <a:lstStyle/>
        <a:p>
          <a:endParaRPr lang="zh-TW" altLang="en-US"/>
        </a:p>
      </dgm:t>
    </dgm:pt>
    <dgm:pt modelId="{76A11FE0-BDB7-4DB8-8E93-E1062F5343E1}" type="sibTrans" cxnId="{681F5247-21BE-4C0D-9264-F834ACEFFCB1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0A6C4549-3AD8-4860-8AEC-3C1FF69B8F92}">
      <dgm:prSet phldrT="[文字]"/>
      <dgm:spPr/>
      <dgm:t>
        <a:bodyPr/>
        <a:lstStyle/>
        <a:p>
          <a:endParaRPr lang="zh-TW" altLang="en-US" dirty="0"/>
        </a:p>
      </dgm:t>
    </dgm:pt>
    <dgm:pt modelId="{60E833AA-A49D-4160-851D-E0ED3E0C6B24}" type="parTrans" cxnId="{7DDEAC8F-1F56-405B-9D9C-4EE5FA52A060}">
      <dgm:prSet/>
      <dgm:spPr/>
      <dgm:t>
        <a:bodyPr/>
        <a:lstStyle/>
        <a:p>
          <a:endParaRPr lang="zh-TW" altLang="en-US"/>
        </a:p>
      </dgm:t>
    </dgm:pt>
    <dgm:pt modelId="{68930E03-9CD4-4618-9FD5-CF199E28E45A}" type="sibTrans" cxnId="{7DDEAC8F-1F56-405B-9D9C-4EE5FA52A060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FBD5610-FE6E-493E-BC17-34B3A774A298}">
      <dgm:prSet/>
      <dgm:spPr/>
      <dgm:t>
        <a:bodyPr/>
        <a:lstStyle/>
        <a:p>
          <a:endParaRPr lang="zh-TW" altLang="en-US"/>
        </a:p>
      </dgm:t>
    </dgm:pt>
    <dgm:pt modelId="{4EB40617-0DAA-4F37-B08F-37D9AB1690C2}" type="parTrans" cxnId="{D053A806-D099-431A-842D-D935AFDEEFCD}">
      <dgm:prSet/>
      <dgm:spPr/>
      <dgm:t>
        <a:bodyPr/>
        <a:lstStyle/>
        <a:p>
          <a:endParaRPr lang="zh-TW" altLang="en-US"/>
        </a:p>
      </dgm:t>
    </dgm:pt>
    <dgm:pt modelId="{76A07DB2-8AF0-406B-A74B-9FF5702C5348}" type="sibTrans" cxnId="{D053A806-D099-431A-842D-D935AFDEEFCD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34823FE-D3A3-4B97-BAB6-E1CDF1128DDE}" type="pres">
      <dgm:prSet presAssocID="{42872869-30B0-4514-8E2B-B60D7D7860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03B9F1F3-B667-4ADD-A4FF-B90DA2BA545C}" type="pres">
      <dgm:prSet presAssocID="{42872869-30B0-4514-8E2B-B60D7D786071}" presName="dot1" presStyleLbl="alignNode1" presStyleIdx="0" presStyleCnt="12"/>
      <dgm:spPr/>
    </dgm:pt>
    <dgm:pt modelId="{0670DF14-21C8-4350-8CDF-207F9B2BBE30}" type="pres">
      <dgm:prSet presAssocID="{42872869-30B0-4514-8E2B-B60D7D786071}" presName="dot2" presStyleLbl="alignNode1" presStyleIdx="1" presStyleCnt="12"/>
      <dgm:spPr/>
    </dgm:pt>
    <dgm:pt modelId="{17A2860F-9AA8-45EE-B9E8-77BFC8FAB2FD}" type="pres">
      <dgm:prSet presAssocID="{42872869-30B0-4514-8E2B-B60D7D786071}" presName="dot3" presStyleLbl="alignNode1" presStyleIdx="2" presStyleCnt="12"/>
      <dgm:spPr/>
    </dgm:pt>
    <dgm:pt modelId="{1C6DBF4B-DF51-41CF-8A0F-393D542D9F4D}" type="pres">
      <dgm:prSet presAssocID="{42872869-30B0-4514-8E2B-B60D7D786071}" presName="dot4" presStyleLbl="alignNode1" presStyleIdx="3" presStyleCnt="12"/>
      <dgm:spPr/>
    </dgm:pt>
    <dgm:pt modelId="{0D599E6E-3603-448E-A9F9-31DE16F5F1EC}" type="pres">
      <dgm:prSet presAssocID="{42872869-30B0-4514-8E2B-B60D7D786071}" presName="dot5" presStyleLbl="alignNode1" presStyleIdx="4" presStyleCnt="12"/>
      <dgm:spPr/>
    </dgm:pt>
    <dgm:pt modelId="{9021ECDF-B42F-4F43-B333-533C57808817}" type="pres">
      <dgm:prSet presAssocID="{42872869-30B0-4514-8E2B-B60D7D786071}" presName="dotArrow1" presStyleLbl="alignNode1" presStyleIdx="5" presStyleCnt="12"/>
      <dgm:spPr/>
    </dgm:pt>
    <dgm:pt modelId="{5C313F7B-46A7-4D11-8FC1-DC538FA99C71}" type="pres">
      <dgm:prSet presAssocID="{42872869-30B0-4514-8E2B-B60D7D786071}" presName="dotArrow2" presStyleLbl="alignNode1" presStyleIdx="6" presStyleCnt="12"/>
      <dgm:spPr/>
    </dgm:pt>
    <dgm:pt modelId="{7F91E876-3F72-4339-8D3D-94D8C1BD464C}" type="pres">
      <dgm:prSet presAssocID="{42872869-30B0-4514-8E2B-B60D7D786071}" presName="dotArrow3" presStyleLbl="alignNode1" presStyleIdx="7" presStyleCnt="12"/>
      <dgm:spPr/>
    </dgm:pt>
    <dgm:pt modelId="{19CDEE8C-D8C8-4215-95A8-6E101A53E5CE}" type="pres">
      <dgm:prSet presAssocID="{42872869-30B0-4514-8E2B-B60D7D786071}" presName="dotArrow4" presStyleLbl="alignNode1" presStyleIdx="8" presStyleCnt="12"/>
      <dgm:spPr/>
    </dgm:pt>
    <dgm:pt modelId="{7C488A12-7703-45D2-882D-6A9D563EFE8F}" type="pres">
      <dgm:prSet presAssocID="{42872869-30B0-4514-8E2B-B60D7D786071}" presName="dotArrow5" presStyleLbl="alignNode1" presStyleIdx="9" presStyleCnt="12"/>
      <dgm:spPr/>
    </dgm:pt>
    <dgm:pt modelId="{E8FAD527-ECE5-455F-A106-C71A8650BD4D}" type="pres">
      <dgm:prSet presAssocID="{42872869-30B0-4514-8E2B-B60D7D786071}" presName="dotArrow6" presStyleLbl="alignNode1" presStyleIdx="10" presStyleCnt="12"/>
      <dgm:spPr/>
    </dgm:pt>
    <dgm:pt modelId="{539A92A7-84FD-4513-88A7-9206F61B2C83}" type="pres">
      <dgm:prSet presAssocID="{42872869-30B0-4514-8E2B-B60D7D786071}" presName="dotArrow7" presStyleLbl="alignNode1" presStyleIdx="11" presStyleCnt="12"/>
      <dgm:spPr/>
    </dgm:pt>
    <dgm:pt modelId="{C6095126-6D4A-4F39-8B3C-788F0B9DED84}" type="pres">
      <dgm:prSet presAssocID="{91316B66-425D-4905-B992-82688D7240F3}" presName="parTx1" presStyleLbl="node1" presStyleIdx="0" presStyleCnt="3" custLinFactNeighborX="13761" custLinFactNeighborY="2333"/>
      <dgm:spPr/>
      <dgm:t>
        <a:bodyPr/>
        <a:lstStyle/>
        <a:p>
          <a:endParaRPr lang="zh-TW" altLang="en-US"/>
        </a:p>
      </dgm:t>
    </dgm:pt>
    <dgm:pt modelId="{7A5CD245-B9C4-4F62-AE34-91090A59998A}" type="pres">
      <dgm:prSet presAssocID="{76A11FE0-BDB7-4DB8-8E93-E1062F5343E1}" presName="picture1" presStyleCnt="0"/>
      <dgm:spPr/>
    </dgm:pt>
    <dgm:pt modelId="{AD9A94AD-758A-419C-ABC9-5C59498E234E}" type="pres">
      <dgm:prSet presAssocID="{76A11FE0-BDB7-4DB8-8E93-E1062F5343E1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3F561F0C-C73C-44A6-B24C-839DAFD23EFC}" type="pres">
      <dgm:prSet presAssocID="{0A6C4549-3AD8-4860-8AEC-3C1FF69B8F92}" presName="parTx2" presStyleLbl="node1" presStyleIdx="1" presStyleCnt="3" custLinFactNeighborX="16203"/>
      <dgm:spPr/>
      <dgm:t>
        <a:bodyPr/>
        <a:lstStyle/>
        <a:p>
          <a:endParaRPr lang="zh-TW" altLang="en-US"/>
        </a:p>
      </dgm:t>
    </dgm:pt>
    <dgm:pt modelId="{742750C0-2AEA-4164-8398-A0D6136136BA}" type="pres">
      <dgm:prSet presAssocID="{68930E03-9CD4-4618-9FD5-CF199E28E45A}" presName="picture2" presStyleCnt="0"/>
      <dgm:spPr/>
    </dgm:pt>
    <dgm:pt modelId="{67FAAED9-C0A7-4BF0-8D0B-BBFB18ABA098}" type="pres">
      <dgm:prSet presAssocID="{68930E03-9CD4-4618-9FD5-CF199E28E45A}" presName="imageRepeatNode" presStyleLbl="fgImgPlace1" presStyleIdx="1" presStyleCnt="3"/>
      <dgm:spPr/>
      <dgm:t>
        <a:bodyPr/>
        <a:lstStyle/>
        <a:p>
          <a:endParaRPr lang="zh-TW" altLang="en-US"/>
        </a:p>
      </dgm:t>
    </dgm:pt>
    <dgm:pt modelId="{535AC466-7F9E-4FBD-A465-CE88985F3AF9}" type="pres">
      <dgm:prSet presAssocID="{8FBD5610-FE6E-493E-BC17-34B3A774A298}" presName="parTx3" presStyleLbl="node1" presStyleIdx="2" presStyleCnt="3" custLinFactNeighborX="14827"/>
      <dgm:spPr/>
      <dgm:t>
        <a:bodyPr/>
        <a:lstStyle/>
        <a:p>
          <a:endParaRPr lang="zh-TW" altLang="en-US"/>
        </a:p>
      </dgm:t>
    </dgm:pt>
    <dgm:pt modelId="{1677CD0F-2776-4699-9C11-3232F6811FF0}" type="pres">
      <dgm:prSet presAssocID="{76A07DB2-8AF0-406B-A74B-9FF5702C5348}" presName="picture3" presStyleCnt="0"/>
      <dgm:spPr/>
    </dgm:pt>
    <dgm:pt modelId="{B92312CA-7FA4-487B-9C54-CCC61BB5D0EE}" type="pres">
      <dgm:prSet presAssocID="{76A07DB2-8AF0-406B-A74B-9FF5702C5348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1A253C8D-4E6D-4310-91D0-05F4798E5D45}" type="presOf" srcId="{0A6C4549-3AD8-4860-8AEC-3C1FF69B8F92}" destId="{3F561F0C-C73C-44A6-B24C-839DAFD23EFC}" srcOrd="0" destOrd="0" presId="urn:microsoft.com/office/officeart/2008/layout/AscendingPictureAccentProcess"/>
    <dgm:cxn modelId="{2FFF26AC-C239-4AD4-A3A8-0202391CA4AF}" type="presOf" srcId="{8FBD5610-FE6E-493E-BC17-34B3A774A298}" destId="{535AC466-7F9E-4FBD-A465-CE88985F3AF9}" srcOrd="0" destOrd="0" presId="urn:microsoft.com/office/officeart/2008/layout/AscendingPictureAccentProcess"/>
    <dgm:cxn modelId="{B0F95043-DC0E-4D54-B45C-1D48C9D6BC26}" type="presOf" srcId="{91316B66-425D-4905-B992-82688D7240F3}" destId="{C6095126-6D4A-4F39-8B3C-788F0B9DED84}" srcOrd="0" destOrd="0" presId="urn:microsoft.com/office/officeart/2008/layout/AscendingPictureAccentProcess"/>
    <dgm:cxn modelId="{F7D959DE-49BA-4990-B049-F2CE1AA0D3D6}" type="presOf" srcId="{68930E03-9CD4-4618-9FD5-CF199E28E45A}" destId="{67FAAED9-C0A7-4BF0-8D0B-BBFB18ABA098}" srcOrd="0" destOrd="0" presId="urn:microsoft.com/office/officeart/2008/layout/AscendingPictureAccentProcess"/>
    <dgm:cxn modelId="{EFC692B1-D8D9-4E44-BC82-F7D66E739816}" type="presOf" srcId="{76A11FE0-BDB7-4DB8-8E93-E1062F5343E1}" destId="{AD9A94AD-758A-419C-ABC9-5C59498E234E}" srcOrd="0" destOrd="0" presId="urn:microsoft.com/office/officeart/2008/layout/AscendingPictureAccentProcess"/>
    <dgm:cxn modelId="{EB9737C3-E234-4307-9D03-95B0A51DF996}" type="presOf" srcId="{42872869-30B0-4514-8E2B-B60D7D786071}" destId="{934823FE-D3A3-4B97-BAB6-E1CDF1128DDE}" srcOrd="0" destOrd="0" presId="urn:microsoft.com/office/officeart/2008/layout/AscendingPictureAccentProcess"/>
    <dgm:cxn modelId="{D053A806-D099-431A-842D-D935AFDEEFCD}" srcId="{42872869-30B0-4514-8E2B-B60D7D786071}" destId="{8FBD5610-FE6E-493E-BC17-34B3A774A298}" srcOrd="2" destOrd="0" parTransId="{4EB40617-0DAA-4F37-B08F-37D9AB1690C2}" sibTransId="{76A07DB2-8AF0-406B-A74B-9FF5702C5348}"/>
    <dgm:cxn modelId="{681F5247-21BE-4C0D-9264-F834ACEFFCB1}" srcId="{42872869-30B0-4514-8E2B-B60D7D786071}" destId="{91316B66-425D-4905-B992-82688D7240F3}" srcOrd="0" destOrd="0" parTransId="{21445D95-748E-441C-B632-539026AB8C6D}" sibTransId="{76A11FE0-BDB7-4DB8-8E93-E1062F5343E1}"/>
    <dgm:cxn modelId="{DDE3FBE2-6065-4C10-AF61-3D2641C0F349}" type="presOf" srcId="{76A07DB2-8AF0-406B-A74B-9FF5702C5348}" destId="{B92312CA-7FA4-487B-9C54-CCC61BB5D0EE}" srcOrd="0" destOrd="0" presId="urn:microsoft.com/office/officeart/2008/layout/AscendingPictureAccentProcess"/>
    <dgm:cxn modelId="{7DDEAC8F-1F56-405B-9D9C-4EE5FA52A060}" srcId="{42872869-30B0-4514-8E2B-B60D7D786071}" destId="{0A6C4549-3AD8-4860-8AEC-3C1FF69B8F92}" srcOrd="1" destOrd="0" parTransId="{60E833AA-A49D-4160-851D-E0ED3E0C6B24}" sibTransId="{68930E03-9CD4-4618-9FD5-CF199E28E45A}"/>
    <dgm:cxn modelId="{89F474EE-0EC7-4504-875B-CA2BCBD07860}" type="presParOf" srcId="{934823FE-D3A3-4B97-BAB6-E1CDF1128DDE}" destId="{03B9F1F3-B667-4ADD-A4FF-B90DA2BA545C}" srcOrd="0" destOrd="0" presId="urn:microsoft.com/office/officeart/2008/layout/AscendingPictureAccentProcess"/>
    <dgm:cxn modelId="{1763E977-C222-4E9B-A783-1F9807B4181F}" type="presParOf" srcId="{934823FE-D3A3-4B97-BAB6-E1CDF1128DDE}" destId="{0670DF14-21C8-4350-8CDF-207F9B2BBE30}" srcOrd="1" destOrd="0" presId="urn:microsoft.com/office/officeart/2008/layout/AscendingPictureAccentProcess"/>
    <dgm:cxn modelId="{53398578-FC9D-4F3D-8BFA-2A56B2B3F41F}" type="presParOf" srcId="{934823FE-D3A3-4B97-BAB6-E1CDF1128DDE}" destId="{17A2860F-9AA8-45EE-B9E8-77BFC8FAB2FD}" srcOrd="2" destOrd="0" presId="urn:microsoft.com/office/officeart/2008/layout/AscendingPictureAccentProcess"/>
    <dgm:cxn modelId="{8DE56231-CB04-478E-9877-1A15C2147757}" type="presParOf" srcId="{934823FE-D3A3-4B97-BAB6-E1CDF1128DDE}" destId="{1C6DBF4B-DF51-41CF-8A0F-393D542D9F4D}" srcOrd="3" destOrd="0" presId="urn:microsoft.com/office/officeart/2008/layout/AscendingPictureAccentProcess"/>
    <dgm:cxn modelId="{49E50177-0584-4C52-A5C9-86D561942F9E}" type="presParOf" srcId="{934823FE-D3A3-4B97-BAB6-E1CDF1128DDE}" destId="{0D599E6E-3603-448E-A9F9-31DE16F5F1EC}" srcOrd="4" destOrd="0" presId="urn:microsoft.com/office/officeart/2008/layout/AscendingPictureAccentProcess"/>
    <dgm:cxn modelId="{A066AC71-4EC1-4C10-9A63-B77DC6A7F186}" type="presParOf" srcId="{934823FE-D3A3-4B97-BAB6-E1CDF1128DDE}" destId="{9021ECDF-B42F-4F43-B333-533C57808817}" srcOrd="5" destOrd="0" presId="urn:microsoft.com/office/officeart/2008/layout/AscendingPictureAccentProcess"/>
    <dgm:cxn modelId="{0ADFCAD6-B626-46FE-A55B-0889440A8858}" type="presParOf" srcId="{934823FE-D3A3-4B97-BAB6-E1CDF1128DDE}" destId="{5C313F7B-46A7-4D11-8FC1-DC538FA99C71}" srcOrd="6" destOrd="0" presId="urn:microsoft.com/office/officeart/2008/layout/AscendingPictureAccentProcess"/>
    <dgm:cxn modelId="{2ACA0102-9C20-4427-AA1B-73AD7F635FF9}" type="presParOf" srcId="{934823FE-D3A3-4B97-BAB6-E1CDF1128DDE}" destId="{7F91E876-3F72-4339-8D3D-94D8C1BD464C}" srcOrd="7" destOrd="0" presId="urn:microsoft.com/office/officeart/2008/layout/AscendingPictureAccentProcess"/>
    <dgm:cxn modelId="{7ACAE950-976C-4955-ADF7-48DBA3709D84}" type="presParOf" srcId="{934823FE-D3A3-4B97-BAB6-E1CDF1128DDE}" destId="{19CDEE8C-D8C8-4215-95A8-6E101A53E5CE}" srcOrd="8" destOrd="0" presId="urn:microsoft.com/office/officeart/2008/layout/AscendingPictureAccentProcess"/>
    <dgm:cxn modelId="{241EFA17-A6FF-41A5-B859-CA79937CF961}" type="presParOf" srcId="{934823FE-D3A3-4B97-BAB6-E1CDF1128DDE}" destId="{7C488A12-7703-45D2-882D-6A9D563EFE8F}" srcOrd="9" destOrd="0" presId="urn:microsoft.com/office/officeart/2008/layout/AscendingPictureAccentProcess"/>
    <dgm:cxn modelId="{4A1FD6DF-50F7-43E8-9322-30615A803B94}" type="presParOf" srcId="{934823FE-D3A3-4B97-BAB6-E1CDF1128DDE}" destId="{E8FAD527-ECE5-455F-A106-C71A8650BD4D}" srcOrd="10" destOrd="0" presId="urn:microsoft.com/office/officeart/2008/layout/AscendingPictureAccentProcess"/>
    <dgm:cxn modelId="{EBB33156-8999-44D2-9BF1-CFC633FB9ABE}" type="presParOf" srcId="{934823FE-D3A3-4B97-BAB6-E1CDF1128DDE}" destId="{539A92A7-84FD-4513-88A7-9206F61B2C83}" srcOrd="11" destOrd="0" presId="urn:microsoft.com/office/officeart/2008/layout/AscendingPictureAccentProcess"/>
    <dgm:cxn modelId="{3B1B1E73-327B-4FF2-AACB-06514CB14C24}" type="presParOf" srcId="{934823FE-D3A3-4B97-BAB6-E1CDF1128DDE}" destId="{C6095126-6D4A-4F39-8B3C-788F0B9DED84}" srcOrd="12" destOrd="0" presId="urn:microsoft.com/office/officeart/2008/layout/AscendingPictureAccentProcess"/>
    <dgm:cxn modelId="{46FFF840-FB3D-46E8-9561-F006BC5CF1E0}" type="presParOf" srcId="{934823FE-D3A3-4B97-BAB6-E1CDF1128DDE}" destId="{7A5CD245-B9C4-4F62-AE34-91090A59998A}" srcOrd="13" destOrd="0" presId="urn:microsoft.com/office/officeart/2008/layout/AscendingPictureAccentProcess"/>
    <dgm:cxn modelId="{410976C5-17E4-4750-9A5D-6BC5C16462DA}" type="presParOf" srcId="{7A5CD245-B9C4-4F62-AE34-91090A59998A}" destId="{AD9A94AD-758A-419C-ABC9-5C59498E234E}" srcOrd="0" destOrd="0" presId="urn:microsoft.com/office/officeart/2008/layout/AscendingPictureAccentProcess"/>
    <dgm:cxn modelId="{E4A2F306-1D15-4760-BC2F-553598C7884E}" type="presParOf" srcId="{934823FE-D3A3-4B97-BAB6-E1CDF1128DDE}" destId="{3F561F0C-C73C-44A6-B24C-839DAFD23EFC}" srcOrd="14" destOrd="0" presId="urn:microsoft.com/office/officeart/2008/layout/AscendingPictureAccentProcess"/>
    <dgm:cxn modelId="{32A46B60-5F90-4E98-873B-256EDA3C126B}" type="presParOf" srcId="{934823FE-D3A3-4B97-BAB6-E1CDF1128DDE}" destId="{742750C0-2AEA-4164-8398-A0D6136136BA}" srcOrd="15" destOrd="0" presId="urn:microsoft.com/office/officeart/2008/layout/AscendingPictureAccentProcess"/>
    <dgm:cxn modelId="{C3B488D4-7F81-4C1B-B3A1-A3B321FA8F82}" type="presParOf" srcId="{742750C0-2AEA-4164-8398-A0D6136136BA}" destId="{67FAAED9-C0A7-4BF0-8D0B-BBFB18ABA098}" srcOrd="0" destOrd="0" presId="urn:microsoft.com/office/officeart/2008/layout/AscendingPictureAccentProcess"/>
    <dgm:cxn modelId="{1ADC7AFC-7449-48C2-A55F-70155295DB43}" type="presParOf" srcId="{934823FE-D3A3-4B97-BAB6-E1CDF1128DDE}" destId="{535AC466-7F9E-4FBD-A465-CE88985F3AF9}" srcOrd="16" destOrd="0" presId="urn:microsoft.com/office/officeart/2008/layout/AscendingPictureAccentProcess"/>
    <dgm:cxn modelId="{C34CC491-80C8-4833-9D97-836D4455BB10}" type="presParOf" srcId="{934823FE-D3A3-4B97-BAB6-E1CDF1128DDE}" destId="{1677CD0F-2776-4699-9C11-3232F6811FF0}" srcOrd="17" destOrd="0" presId="urn:microsoft.com/office/officeart/2008/layout/AscendingPictureAccentProcess"/>
    <dgm:cxn modelId="{C9854AAE-5785-4BE1-BFFB-5A5FB177350C}" type="presParOf" srcId="{1677CD0F-2776-4699-9C11-3232F6811FF0}" destId="{B92312CA-7FA4-487B-9C54-CCC61BB5D0E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8580C-5F0A-48A3-9F30-BD98A9997AF2}">
      <dsp:nvSpPr>
        <dsp:cNvPr id="0" name=""/>
        <dsp:cNvSpPr/>
      </dsp:nvSpPr>
      <dsp:spPr>
        <a:xfrm>
          <a:off x="3904931" y="-89236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新鮮人</a:t>
          </a:r>
          <a:r>
            <a:rPr lang="en-US" altLang="zh-TW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專區</a:t>
          </a:r>
          <a:r>
            <a:rPr lang="en-US" altLang="zh-TW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TW" altLang="en-US" sz="18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52641" y="-41526"/>
        <a:ext cx="1131213" cy="881924"/>
      </dsp:txXfrm>
    </dsp:sp>
    <dsp:sp modelId="{191D8364-99E1-42F4-A522-C8C3D69B8359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2897473" y="86005"/>
              </a:moveTo>
              <a:arcTo wR="2277507" hR="2277507" stAng="17147757" swAng="102570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21AC5-01F3-416B-8D6E-C2E942B57C44}">
      <dsp:nvSpPr>
        <dsp:cNvPr id="0" name=""/>
        <dsp:cNvSpPr/>
      </dsp:nvSpPr>
      <dsp:spPr>
        <a:xfrm>
          <a:off x="5685558" y="768268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升學就業</a:t>
          </a:r>
          <a:r>
            <a:rPr lang="en-US" altLang="zh-TW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地圖</a:t>
          </a:r>
          <a:endParaRPr lang="zh-TW" altLang="en-US" sz="18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33268" y="815978"/>
        <a:ext cx="1131213" cy="881924"/>
      </dsp:txXfrm>
    </dsp:sp>
    <dsp:sp modelId="{A806CFC2-5C8B-43EB-AC8D-C969B0811F06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4359836" y="1355038"/>
              </a:moveTo>
              <a:arcTo wR="2277507" hR="2277507" stAng="20166403" swAng="144630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ECAC4-EC65-45C0-8CE2-129D74B8B75B}">
      <dsp:nvSpPr>
        <dsp:cNvPr id="0" name=""/>
        <dsp:cNvSpPr/>
      </dsp:nvSpPr>
      <dsp:spPr>
        <a:xfrm>
          <a:off x="6125336" y="2695064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職務</a:t>
          </a:r>
          <a: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大百科</a:t>
          </a:r>
          <a:endParaRPr lang="zh-TW" altLang="en-US" sz="20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73046" y="2742774"/>
        <a:ext cx="1131213" cy="881924"/>
      </dsp:txXfrm>
    </dsp:sp>
    <dsp:sp modelId="{1A302BCE-23BD-45D8-8B34-73EB5E29EF17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4322577" y="3279870"/>
              </a:moveTo>
              <a:arcTo wR="2277507" hR="2277507" stAng="1566669" swAng="114080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40A25-1F9F-4319-9F98-FF64243AF293}">
      <dsp:nvSpPr>
        <dsp:cNvPr id="0" name=""/>
        <dsp:cNvSpPr/>
      </dsp:nvSpPr>
      <dsp:spPr>
        <a:xfrm>
          <a:off x="4893104" y="4240235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薪資</a:t>
          </a:r>
          <a: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情報</a:t>
          </a:r>
          <a:endParaRPr lang="zh-TW" altLang="en-US" sz="20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940814" y="4287945"/>
        <a:ext cx="1131213" cy="881924"/>
      </dsp:txXfrm>
    </dsp:sp>
    <dsp:sp modelId="{6F98A618-C2EC-4830-86D9-45EB26777F43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2644967" y="4525176"/>
              </a:moveTo>
              <a:arcTo wR="2277507" hR="2277507" stAng="4842909" swAng="1114182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B4D01E-9A71-439F-92D6-DD1DF1876F43}">
      <dsp:nvSpPr>
        <dsp:cNvPr id="0" name=""/>
        <dsp:cNvSpPr/>
      </dsp:nvSpPr>
      <dsp:spPr>
        <a:xfrm>
          <a:off x="2916757" y="4240235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職涯</a:t>
          </a:r>
          <a: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測驗</a:t>
          </a:r>
          <a:endParaRPr lang="zh-TW" altLang="en-US" sz="20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64467" y="4287945"/>
        <a:ext cx="1131213" cy="881924"/>
      </dsp:txXfrm>
    </dsp:sp>
    <dsp:sp modelId="{8DA89A39-D123-4D31-B74D-EF5522DAC5F3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670569" y="3891444"/>
              </a:moveTo>
              <a:arcTo wR="2277507" hR="2277507" stAng="8092530" swAng="114080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CF8EDD-B44D-4F19-97DC-9F1345A36CDC}">
      <dsp:nvSpPr>
        <dsp:cNvPr id="0" name=""/>
        <dsp:cNvSpPr/>
      </dsp:nvSpPr>
      <dsp:spPr>
        <a:xfrm>
          <a:off x="1684525" y="2695064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職涯</a:t>
          </a:r>
          <a: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社群</a:t>
          </a:r>
          <a:endParaRPr lang="zh-TW" altLang="en-US" sz="20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32235" y="2742774"/>
        <a:ext cx="1131213" cy="881924"/>
      </dsp:txXfrm>
    </dsp:sp>
    <dsp:sp modelId="{A0BC52F1-EFAA-4A6B-BB74-EEDC70560CF6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15" y="2285927"/>
              </a:moveTo>
              <a:arcTo wR="2277507" hR="2277507" stAng="10787291" swAng="144630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01766F-6723-4BDD-AD4F-B98801A46328}">
      <dsp:nvSpPr>
        <dsp:cNvPr id="0" name=""/>
        <dsp:cNvSpPr/>
      </dsp:nvSpPr>
      <dsp:spPr>
        <a:xfrm>
          <a:off x="2124303" y="768268"/>
          <a:ext cx="1226633" cy="97734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Be A Giver</a:t>
          </a:r>
          <a:endParaRPr lang="zh-TW" altLang="en-US" sz="1600" b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72013" y="815978"/>
        <a:ext cx="1131213" cy="881924"/>
      </dsp:txXfrm>
    </dsp:sp>
    <dsp:sp modelId="{09CF0183-56F8-4450-A489-8289E8B4AD3A}">
      <dsp:nvSpPr>
        <dsp:cNvPr id="0" name=""/>
        <dsp:cNvSpPr/>
      </dsp:nvSpPr>
      <dsp:spPr>
        <a:xfrm>
          <a:off x="2240740" y="399436"/>
          <a:ext cx="4555015" cy="4555015"/>
        </a:xfrm>
        <a:custGeom>
          <a:avLst/>
          <a:gdLst/>
          <a:ahLst/>
          <a:cxnLst/>
          <a:rect l="0" t="0" r="0" b="0"/>
          <a:pathLst>
            <a:path>
              <a:moveTo>
                <a:pt x="1040723" y="365072"/>
              </a:moveTo>
              <a:arcTo wR="2277507" hR="2277507" stAng="14226539" swAng="102570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DB11-6C31-4EC7-B70B-562F03B273B7}">
      <dsp:nvSpPr>
        <dsp:cNvPr id="0" name=""/>
        <dsp:cNvSpPr/>
      </dsp:nvSpPr>
      <dsp:spPr>
        <a:xfrm>
          <a:off x="158334" y="860267"/>
          <a:ext cx="2341890" cy="77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2014</a:t>
          </a:r>
          <a:r>
            <a:rPr lang="zh-TW" sz="1800" kern="1200" smtClean="0"/>
            <a:t>年，社群已成為企業主要招募管道之一</a:t>
          </a:r>
          <a:endParaRPr lang="zh-TW" sz="1800" kern="1200"/>
        </a:p>
      </dsp:txBody>
      <dsp:txXfrm>
        <a:off x="158334" y="860267"/>
        <a:ext cx="2341890" cy="771759"/>
      </dsp:txXfrm>
    </dsp:sp>
    <dsp:sp modelId="{F116F962-BFFB-4968-85C5-344395331383}">
      <dsp:nvSpPr>
        <dsp:cNvPr id="0" name=""/>
        <dsp:cNvSpPr/>
      </dsp:nvSpPr>
      <dsp:spPr>
        <a:xfrm>
          <a:off x="155673" y="625546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D7C66-871F-44E5-B4FE-46038FC027D9}">
      <dsp:nvSpPr>
        <dsp:cNvPr id="0" name=""/>
        <dsp:cNvSpPr/>
      </dsp:nvSpPr>
      <dsp:spPr>
        <a:xfrm>
          <a:off x="286074" y="364744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1D8B6-C376-49B0-98F8-08C51302BAAE}">
      <dsp:nvSpPr>
        <dsp:cNvPr id="0" name=""/>
        <dsp:cNvSpPr/>
      </dsp:nvSpPr>
      <dsp:spPr>
        <a:xfrm>
          <a:off x="599036" y="416904"/>
          <a:ext cx="292736" cy="2927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E493F-FF5B-4DA8-8B76-55ADBCCE6EB5}">
      <dsp:nvSpPr>
        <dsp:cNvPr id="0" name=""/>
        <dsp:cNvSpPr/>
      </dsp:nvSpPr>
      <dsp:spPr>
        <a:xfrm>
          <a:off x="859837" y="130023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D5DF5-1F32-474B-B919-8D9E000A31BA}">
      <dsp:nvSpPr>
        <dsp:cNvPr id="0" name=""/>
        <dsp:cNvSpPr/>
      </dsp:nvSpPr>
      <dsp:spPr>
        <a:xfrm>
          <a:off x="1198879" y="25702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B6714-0AA2-4052-86F3-7FA09811A09F}">
      <dsp:nvSpPr>
        <dsp:cNvPr id="0" name=""/>
        <dsp:cNvSpPr/>
      </dsp:nvSpPr>
      <dsp:spPr>
        <a:xfrm>
          <a:off x="1616161" y="208263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9E52F-C4AB-4498-AAB5-C4C11F175F68}">
      <dsp:nvSpPr>
        <dsp:cNvPr id="0" name=""/>
        <dsp:cNvSpPr/>
      </dsp:nvSpPr>
      <dsp:spPr>
        <a:xfrm>
          <a:off x="1876963" y="338664"/>
          <a:ext cx="292736" cy="2927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700D1-A51A-48FA-AFBF-7327D2016F01}">
      <dsp:nvSpPr>
        <dsp:cNvPr id="0" name=""/>
        <dsp:cNvSpPr/>
      </dsp:nvSpPr>
      <dsp:spPr>
        <a:xfrm>
          <a:off x="2242085" y="625546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7EBEC-26A8-4D96-B91C-BF724DA72A28}">
      <dsp:nvSpPr>
        <dsp:cNvPr id="0" name=""/>
        <dsp:cNvSpPr/>
      </dsp:nvSpPr>
      <dsp:spPr>
        <a:xfrm>
          <a:off x="2398566" y="912427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6A1C3-5C43-440D-B915-E44E67FA8A8F}">
      <dsp:nvSpPr>
        <dsp:cNvPr id="0" name=""/>
        <dsp:cNvSpPr/>
      </dsp:nvSpPr>
      <dsp:spPr>
        <a:xfrm>
          <a:off x="1042398" y="364744"/>
          <a:ext cx="479023" cy="4790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0F63D-96E1-4DA9-A057-24BE1E39F12B}">
      <dsp:nvSpPr>
        <dsp:cNvPr id="0" name=""/>
        <dsp:cNvSpPr/>
      </dsp:nvSpPr>
      <dsp:spPr>
        <a:xfrm>
          <a:off x="25273" y="1355790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72C32-8E8B-4F3E-B1F2-CEFE7F9B7B11}">
      <dsp:nvSpPr>
        <dsp:cNvPr id="0" name=""/>
        <dsp:cNvSpPr/>
      </dsp:nvSpPr>
      <dsp:spPr>
        <a:xfrm>
          <a:off x="181753" y="1590511"/>
          <a:ext cx="292736" cy="2927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AC5E7-697A-4A11-AE27-8569908F565C}">
      <dsp:nvSpPr>
        <dsp:cNvPr id="0" name=""/>
        <dsp:cNvSpPr/>
      </dsp:nvSpPr>
      <dsp:spPr>
        <a:xfrm>
          <a:off x="572956" y="1799152"/>
          <a:ext cx="425798" cy="4257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E1534-1B5E-4DDD-8E6E-4D60021CECC4}">
      <dsp:nvSpPr>
        <dsp:cNvPr id="0" name=""/>
        <dsp:cNvSpPr/>
      </dsp:nvSpPr>
      <dsp:spPr>
        <a:xfrm>
          <a:off x="1120639" y="2138194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05B1D-8549-4719-83BB-1F6E3C98473F}">
      <dsp:nvSpPr>
        <dsp:cNvPr id="0" name=""/>
        <dsp:cNvSpPr/>
      </dsp:nvSpPr>
      <dsp:spPr>
        <a:xfrm>
          <a:off x="1224959" y="1799152"/>
          <a:ext cx="292736" cy="2927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9BAA-FB33-4802-9161-405FED6A21E3}">
      <dsp:nvSpPr>
        <dsp:cNvPr id="0" name=""/>
        <dsp:cNvSpPr/>
      </dsp:nvSpPr>
      <dsp:spPr>
        <a:xfrm>
          <a:off x="1485761" y="2164274"/>
          <a:ext cx="186286" cy="186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0171A-1918-4AA7-B3DD-80E6FC3AB914}">
      <dsp:nvSpPr>
        <dsp:cNvPr id="0" name=""/>
        <dsp:cNvSpPr/>
      </dsp:nvSpPr>
      <dsp:spPr>
        <a:xfrm>
          <a:off x="1720482" y="1746992"/>
          <a:ext cx="425798" cy="4257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61725-4D6A-4CE0-A9D5-0AD9F3C307FC}">
      <dsp:nvSpPr>
        <dsp:cNvPr id="0" name=""/>
        <dsp:cNvSpPr/>
      </dsp:nvSpPr>
      <dsp:spPr>
        <a:xfrm>
          <a:off x="2294245" y="1642671"/>
          <a:ext cx="292736" cy="2927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89723-19D0-41D5-B596-498CB3B17F4F}">
      <dsp:nvSpPr>
        <dsp:cNvPr id="0" name=""/>
        <dsp:cNvSpPr/>
      </dsp:nvSpPr>
      <dsp:spPr>
        <a:xfrm>
          <a:off x="2586981" y="416471"/>
          <a:ext cx="859724" cy="1641308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2D5C7-94BE-44DB-B3CE-66A7C738D62B}">
      <dsp:nvSpPr>
        <dsp:cNvPr id="0" name=""/>
        <dsp:cNvSpPr/>
      </dsp:nvSpPr>
      <dsp:spPr>
        <a:xfrm>
          <a:off x="3446706" y="417268"/>
          <a:ext cx="2344704" cy="164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2015</a:t>
          </a:r>
          <a:r>
            <a:rPr lang="zh-TW" sz="2000" kern="1200" dirty="0" smtClean="0"/>
            <a:t>年，</a:t>
          </a:r>
          <a:r>
            <a:rPr lang="en-US" sz="2000" kern="1200" dirty="0" smtClean="0"/>
            <a:t>12.8%</a:t>
          </a:r>
          <a:r>
            <a:rPr lang="zh-TW" sz="2000" kern="1200" dirty="0" smtClean="0"/>
            <a:t>的企業有意使用社群招募</a:t>
          </a:r>
          <a:endParaRPr lang="zh-TW" sz="2000" kern="1200" dirty="0"/>
        </a:p>
      </dsp:txBody>
      <dsp:txXfrm>
        <a:off x="3446706" y="417268"/>
        <a:ext cx="2344704" cy="1641292"/>
      </dsp:txXfrm>
    </dsp:sp>
    <dsp:sp modelId="{FFE6C5D1-EA6E-462D-8845-8F2D4DD92F1B}">
      <dsp:nvSpPr>
        <dsp:cNvPr id="0" name=""/>
        <dsp:cNvSpPr/>
      </dsp:nvSpPr>
      <dsp:spPr>
        <a:xfrm>
          <a:off x="5791411" y="416471"/>
          <a:ext cx="859724" cy="1641308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77157-F8F7-4D45-AF77-8A123C64298E}">
      <dsp:nvSpPr>
        <dsp:cNvPr id="0" name=""/>
        <dsp:cNvSpPr/>
      </dsp:nvSpPr>
      <dsp:spPr>
        <a:xfrm>
          <a:off x="6744924" y="280829"/>
          <a:ext cx="1992998" cy="1992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2016</a:t>
          </a:r>
          <a:r>
            <a:rPr lang="zh-TW" sz="2000" kern="1200" dirty="0" smtClean="0"/>
            <a:t>年，超過</a:t>
          </a:r>
          <a:r>
            <a:rPr lang="en-US" sz="2000" kern="1200" dirty="0" smtClean="0"/>
            <a:t>3</a:t>
          </a:r>
          <a:r>
            <a:rPr lang="zh-TW" sz="2000" kern="1200" dirty="0" smtClean="0"/>
            <a:t>成</a:t>
          </a:r>
          <a:r>
            <a:rPr lang="zh-TW" altLang="en-US" sz="2000" kern="1200" dirty="0" smtClean="0"/>
            <a:t>企業</a:t>
          </a:r>
          <a:r>
            <a:rPr lang="zh-TW" sz="2000" kern="1200" dirty="0" smtClean="0"/>
            <a:t>使用社群招募</a:t>
          </a:r>
          <a:endParaRPr lang="zh-TW" sz="2000" kern="1200" dirty="0"/>
        </a:p>
      </dsp:txBody>
      <dsp:txXfrm>
        <a:off x="7036792" y="572697"/>
        <a:ext cx="1409262" cy="1409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9F1F3-B667-4ADD-A4FF-B90DA2BA545C}">
      <dsp:nvSpPr>
        <dsp:cNvPr id="0" name=""/>
        <dsp:cNvSpPr/>
      </dsp:nvSpPr>
      <dsp:spPr>
        <a:xfrm>
          <a:off x="2731360" y="4016063"/>
          <a:ext cx="149533" cy="1495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0DF14-21C8-4350-8CDF-207F9B2BBE30}">
      <dsp:nvSpPr>
        <dsp:cNvPr id="0" name=""/>
        <dsp:cNvSpPr/>
      </dsp:nvSpPr>
      <dsp:spPr>
        <a:xfrm>
          <a:off x="2449488" y="4151753"/>
          <a:ext cx="149533" cy="149533"/>
        </a:xfrm>
        <a:prstGeom prst="ellipse">
          <a:avLst/>
        </a:prstGeom>
        <a:solidFill>
          <a:schemeClr val="accent5">
            <a:hueOff val="-903080"/>
            <a:satOff val="3619"/>
            <a:lumOff val="784"/>
            <a:alphaOff val="0"/>
          </a:schemeClr>
        </a:solidFill>
        <a:ln w="25400" cap="flat" cmpd="sng" algn="ctr">
          <a:solidFill>
            <a:schemeClr val="accent5">
              <a:hueOff val="-903080"/>
              <a:satOff val="3619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2860F-9AA8-45EE-B9E8-77BFC8FAB2FD}">
      <dsp:nvSpPr>
        <dsp:cNvPr id="0" name=""/>
        <dsp:cNvSpPr/>
      </dsp:nvSpPr>
      <dsp:spPr>
        <a:xfrm>
          <a:off x="2154159" y="4258933"/>
          <a:ext cx="149533" cy="149533"/>
        </a:xfrm>
        <a:prstGeom prst="ellipse">
          <a:avLst/>
        </a:prstGeom>
        <a:solidFill>
          <a:schemeClr val="accent5">
            <a:hueOff val="-1806159"/>
            <a:satOff val="7238"/>
            <a:lumOff val="1569"/>
            <a:alphaOff val="0"/>
          </a:schemeClr>
        </a:solidFill>
        <a:ln w="25400" cap="flat" cmpd="sng" algn="ctr">
          <a:solidFill>
            <a:schemeClr val="accent5">
              <a:hueOff val="-1806159"/>
              <a:satOff val="723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DBF4B-DF51-41CF-8A0F-393D542D9F4D}">
      <dsp:nvSpPr>
        <dsp:cNvPr id="0" name=""/>
        <dsp:cNvSpPr/>
      </dsp:nvSpPr>
      <dsp:spPr>
        <a:xfrm>
          <a:off x="4084642" y="2445328"/>
          <a:ext cx="149533" cy="149533"/>
        </a:xfrm>
        <a:prstGeom prst="ellipse">
          <a:avLst/>
        </a:prstGeom>
        <a:solidFill>
          <a:schemeClr val="accent5">
            <a:hueOff val="-2709239"/>
            <a:satOff val="10858"/>
            <a:lumOff val="2353"/>
            <a:alphaOff val="0"/>
          </a:schemeClr>
        </a:solidFill>
        <a:ln w="25400" cap="flat" cmpd="sng" algn="ctr">
          <a:solidFill>
            <a:schemeClr val="accent5">
              <a:hueOff val="-2709239"/>
              <a:satOff val="10858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99E6E-3603-448E-A9F9-31DE16F5F1EC}">
      <dsp:nvSpPr>
        <dsp:cNvPr id="0" name=""/>
        <dsp:cNvSpPr/>
      </dsp:nvSpPr>
      <dsp:spPr>
        <a:xfrm>
          <a:off x="3970996" y="2721461"/>
          <a:ext cx="149533" cy="149533"/>
        </a:xfrm>
        <a:prstGeom prst="ellipse">
          <a:avLst/>
        </a:prstGeom>
        <a:solidFill>
          <a:schemeClr val="accent5">
            <a:hueOff val="-3612319"/>
            <a:satOff val="14477"/>
            <a:lumOff val="3137"/>
            <a:alphaOff val="0"/>
          </a:schemeClr>
        </a:solidFill>
        <a:ln w="25400" cap="flat" cmpd="sng" algn="ctr">
          <a:solidFill>
            <a:schemeClr val="accent5">
              <a:hueOff val="-3612319"/>
              <a:satOff val="14477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1ECDF-B42F-4F43-B333-533C57808817}">
      <dsp:nvSpPr>
        <dsp:cNvPr id="0" name=""/>
        <dsp:cNvSpPr/>
      </dsp:nvSpPr>
      <dsp:spPr>
        <a:xfrm>
          <a:off x="3890248" y="366678"/>
          <a:ext cx="149533" cy="149533"/>
        </a:xfrm>
        <a:prstGeom prst="ellipse">
          <a:avLst/>
        </a:prstGeom>
        <a:solidFill>
          <a:schemeClr val="accent5">
            <a:hueOff val="-4515398"/>
            <a:satOff val="18096"/>
            <a:lumOff val="3922"/>
            <a:alphaOff val="0"/>
          </a:schemeClr>
        </a:solidFill>
        <a:ln w="25400" cap="flat" cmpd="sng" algn="ctr">
          <a:solidFill>
            <a:schemeClr val="accent5">
              <a:hueOff val="-4515398"/>
              <a:satOff val="18096"/>
              <a:lumOff val="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13F7B-46A7-4D11-8FC1-DC538FA99C71}">
      <dsp:nvSpPr>
        <dsp:cNvPr id="0" name=""/>
        <dsp:cNvSpPr/>
      </dsp:nvSpPr>
      <dsp:spPr>
        <a:xfrm>
          <a:off x="4098100" y="234684"/>
          <a:ext cx="149533" cy="149533"/>
        </a:xfrm>
        <a:prstGeom prst="ellipse">
          <a:avLst/>
        </a:prstGeom>
        <a:solidFill>
          <a:schemeClr val="accent5">
            <a:hueOff val="-5418478"/>
            <a:satOff val="21715"/>
            <a:lumOff val="4706"/>
            <a:alphaOff val="0"/>
          </a:schemeClr>
        </a:solidFill>
        <a:ln w="25400" cap="flat" cmpd="sng" algn="ctr">
          <a:solidFill>
            <a:schemeClr val="accent5">
              <a:hueOff val="-5418478"/>
              <a:satOff val="21715"/>
              <a:lumOff val="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1E876-3F72-4339-8D3D-94D8C1BD464C}">
      <dsp:nvSpPr>
        <dsp:cNvPr id="0" name=""/>
        <dsp:cNvSpPr/>
      </dsp:nvSpPr>
      <dsp:spPr>
        <a:xfrm>
          <a:off x="4305953" y="102689"/>
          <a:ext cx="149533" cy="149533"/>
        </a:xfrm>
        <a:prstGeom prst="ellipse">
          <a:avLst/>
        </a:prstGeom>
        <a:solidFill>
          <a:schemeClr val="accent5">
            <a:hueOff val="-6321557"/>
            <a:satOff val="25334"/>
            <a:lumOff val="5491"/>
            <a:alphaOff val="0"/>
          </a:schemeClr>
        </a:solidFill>
        <a:ln w="25400" cap="flat" cmpd="sng" algn="ctr">
          <a:solidFill>
            <a:schemeClr val="accent5">
              <a:hueOff val="-6321557"/>
              <a:satOff val="25334"/>
              <a:lumOff val="5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DEE8C-D8C8-4215-95A8-6E101A53E5CE}">
      <dsp:nvSpPr>
        <dsp:cNvPr id="0" name=""/>
        <dsp:cNvSpPr/>
      </dsp:nvSpPr>
      <dsp:spPr>
        <a:xfrm>
          <a:off x="4513805" y="234684"/>
          <a:ext cx="149533" cy="149533"/>
        </a:xfrm>
        <a:prstGeom prst="ellipse">
          <a:avLst/>
        </a:prstGeom>
        <a:solidFill>
          <a:schemeClr val="accent5">
            <a:hueOff val="-7224638"/>
            <a:satOff val="28953"/>
            <a:lumOff val="6275"/>
            <a:alphaOff val="0"/>
          </a:schemeClr>
        </a:solidFill>
        <a:ln w="25400" cap="flat" cmpd="sng" algn="ctr">
          <a:solidFill>
            <a:schemeClr val="accent5">
              <a:hueOff val="-7224638"/>
              <a:satOff val="28953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88A12-7703-45D2-882D-6A9D563EFE8F}">
      <dsp:nvSpPr>
        <dsp:cNvPr id="0" name=""/>
        <dsp:cNvSpPr/>
      </dsp:nvSpPr>
      <dsp:spPr>
        <a:xfrm>
          <a:off x="4721657" y="366678"/>
          <a:ext cx="149533" cy="149533"/>
        </a:xfrm>
        <a:prstGeom prst="ellipse">
          <a:avLst/>
        </a:prstGeom>
        <a:solidFill>
          <a:schemeClr val="accent5">
            <a:hueOff val="-8127717"/>
            <a:satOff val="32573"/>
            <a:lumOff val="7059"/>
            <a:alphaOff val="0"/>
          </a:schemeClr>
        </a:solidFill>
        <a:ln w="25400" cap="flat" cmpd="sng" algn="ctr">
          <a:solidFill>
            <a:schemeClr val="accent5">
              <a:hueOff val="-8127717"/>
              <a:satOff val="32573"/>
              <a:lumOff val="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AD527-ECE5-455F-A106-C71A8650BD4D}">
      <dsp:nvSpPr>
        <dsp:cNvPr id="0" name=""/>
        <dsp:cNvSpPr/>
      </dsp:nvSpPr>
      <dsp:spPr>
        <a:xfrm>
          <a:off x="4305953" y="380934"/>
          <a:ext cx="149533" cy="149533"/>
        </a:xfrm>
        <a:prstGeom prst="ellipse">
          <a:avLst/>
        </a:prstGeom>
        <a:solidFill>
          <a:schemeClr val="accent5">
            <a:hueOff val="-9030797"/>
            <a:satOff val="36192"/>
            <a:lumOff val="7844"/>
            <a:alphaOff val="0"/>
          </a:schemeClr>
        </a:solidFill>
        <a:ln w="25400" cap="flat" cmpd="sng" algn="ctr">
          <a:solidFill>
            <a:schemeClr val="accent5">
              <a:hueOff val="-9030797"/>
              <a:satOff val="36192"/>
              <a:lumOff val="78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A92A7-84FD-4513-88A7-9206F61B2C83}">
      <dsp:nvSpPr>
        <dsp:cNvPr id="0" name=""/>
        <dsp:cNvSpPr/>
      </dsp:nvSpPr>
      <dsp:spPr>
        <a:xfrm>
          <a:off x="4305953" y="659706"/>
          <a:ext cx="149533" cy="14953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95126-6D4A-4F39-8B3C-788F0B9DED84}">
      <dsp:nvSpPr>
        <dsp:cNvPr id="0" name=""/>
        <dsp:cNvSpPr/>
      </dsp:nvSpPr>
      <dsp:spPr>
        <a:xfrm>
          <a:off x="1869035" y="4597274"/>
          <a:ext cx="3225447" cy="864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2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 dirty="0"/>
        </a:p>
      </dsp:txBody>
      <dsp:txXfrm>
        <a:off x="1911252" y="4639491"/>
        <a:ext cx="3141013" cy="780394"/>
      </dsp:txXfrm>
    </dsp:sp>
    <dsp:sp modelId="{AD9A94AD-758A-419C-ABC9-5C59498E234E}">
      <dsp:nvSpPr>
        <dsp:cNvPr id="0" name=""/>
        <dsp:cNvSpPr/>
      </dsp:nvSpPr>
      <dsp:spPr>
        <a:xfrm>
          <a:off x="530968" y="3729165"/>
          <a:ext cx="1495339" cy="14952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61F0C-C73C-44A6-B24C-839DAFD23EFC}">
      <dsp:nvSpPr>
        <dsp:cNvPr id="0" name=""/>
        <dsp:cNvSpPr/>
      </dsp:nvSpPr>
      <dsp:spPr>
        <a:xfrm>
          <a:off x="4022584" y="3454088"/>
          <a:ext cx="3225447" cy="86482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2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 dirty="0"/>
        </a:p>
      </dsp:txBody>
      <dsp:txXfrm>
        <a:off x="4064801" y="3496305"/>
        <a:ext cx="3141013" cy="780394"/>
      </dsp:txXfrm>
    </dsp:sp>
    <dsp:sp modelId="{67FAAED9-C0A7-4BF0-8D0B-BBFB18ABA098}">
      <dsp:nvSpPr>
        <dsp:cNvPr id="0" name=""/>
        <dsp:cNvSpPr/>
      </dsp:nvSpPr>
      <dsp:spPr>
        <a:xfrm>
          <a:off x="2605751" y="2606155"/>
          <a:ext cx="1495339" cy="14952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AC466-7F9E-4FBD-A465-CE88985F3AF9}">
      <dsp:nvSpPr>
        <dsp:cNvPr id="0" name=""/>
        <dsp:cNvSpPr/>
      </dsp:nvSpPr>
      <dsp:spPr>
        <a:xfrm>
          <a:off x="4930733" y="1750831"/>
          <a:ext cx="3225447" cy="86482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2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>
        <a:off x="4972950" y="1793048"/>
        <a:ext cx="3141013" cy="780394"/>
      </dsp:txXfrm>
    </dsp:sp>
    <dsp:sp modelId="{B92312CA-7FA4-487B-9C54-CCC61BB5D0EE}">
      <dsp:nvSpPr>
        <dsp:cNvPr id="0" name=""/>
        <dsp:cNvSpPr/>
      </dsp:nvSpPr>
      <dsp:spPr>
        <a:xfrm>
          <a:off x="3558283" y="902898"/>
          <a:ext cx="1495339" cy="149523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0.00943</cdr:x>
      <cdr:y>0.04023</cdr:y>
    </cdr:from>
    <cdr:to>
      <cdr:x>0.10377</cdr:x>
      <cdr:y>0.84644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72008" y="150912"/>
          <a:ext cx="720081" cy="30243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TW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003B2-C39B-445E-A8BA-C68AEA6FD9EB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A3B9E-3843-402D-9D91-DEAC36131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849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3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fld id="{5DBD098E-5194-41BD-B127-32E38643D351}" type="slidenum">
              <a:rPr lang="zh-TW" altLang="en-US" smtClean="0"/>
              <a:pPr eaLnBrk="1" hangingPunct="1"/>
              <a:t>2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如果幫每個上班族找到方向是公司的願景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, </a:t>
            </a: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那麼我們必須給自己兩個新責任：</a:t>
            </a:r>
            <a:endParaRPr kumimoji="1" lang="zh-TW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讓孝順的他們無需分心漸老的雙親</a:t>
            </a:r>
            <a:r>
              <a:rPr kumimoji="1" lang="en-US" altLang="zh-TW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, </a:t>
            </a:r>
            <a:r>
              <a:rPr kumimoji="1" lang="zh-TW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讓勤奮的他們無需憂心漸大的子女！</a:t>
            </a:r>
            <a:endParaRPr kumimoji="1" lang="zh-TW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613A0-F62F-4A16-BD90-FAE2F155553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83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圖表出處：經建會人口推計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613A0-F62F-4A16-BD90-FAE2F155553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24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 smtClean="0"/>
              <a:t>現場</a:t>
            </a:r>
            <a:r>
              <a:rPr lang="en-US" altLang="zh-TW" dirty="0" smtClean="0"/>
              <a:t>DEMO</a:t>
            </a:r>
            <a:r>
              <a:rPr lang="zh-TW" altLang="en-US" dirty="0" smtClean="0"/>
              <a:t> </a:t>
            </a:r>
            <a:r>
              <a:rPr lang="en-US" altLang="zh-TW" dirty="0" smtClean="0"/>
              <a:t>https://www.104.com.tw/area/freshman/seniors</a:t>
            </a:r>
            <a:endParaRPr lang="zh-TW" altLang="en-US" dirty="0" smtClean="0"/>
          </a:p>
        </p:txBody>
      </p:sp>
      <p:sp>
        <p:nvSpPr>
          <p:cNvPr id="952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fld id="{D9A3C120-61D9-4951-A513-7CB2BCFC9B43}" type="slidenum">
              <a:rPr lang="zh-TW" altLang="en-US" smtClean="0"/>
              <a:pPr eaLnBrk="1" hangingPunct="1"/>
              <a:t>30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A3B9E-3843-402D-9D91-DEAC361318F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85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613A0-F62F-4A16-BD90-FAE2F155553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090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942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fld id="{7C419135-D9ED-4BD4-9B8C-2C5C327006F5}" type="slidenum">
              <a:rPr lang="zh-TW" altLang="en-US" smtClean="0"/>
              <a:pPr eaLnBrk="1" hangingPunct="1"/>
              <a:t>53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17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21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882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1907704" y="89706"/>
            <a:ext cx="5256584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EBCD2F25-9A79-43DF-9177-5CFF237157D8}" type="datetimeFigureOut">
              <a:rPr lang="zh-TW" altLang="en-US"/>
              <a:pPr>
                <a:defRPr/>
              </a:pPr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96693BC2-90C7-42BD-8F55-4C3F6CF413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22182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7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7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3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31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13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556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56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1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26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64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5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39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33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25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0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534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19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0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88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58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54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241DB-04C5-4FB5-877D-BC26147081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222341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161FF-5AB0-46DD-ABD9-133AFEDC9CA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276649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CBB-8F38-4396-9A40-4194D61E2A7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68673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15690-D279-42C6-9F5F-E067B2C890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39448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B09F-55FE-4FCF-A474-B2501D66E6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4899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92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FB2F3-E789-4D1A-AC69-EE12AE6B3C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122727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D50E1-E7E0-4D49-A211-F1D50249C8B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188118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4752-D471-4AC1-A96E-1D008AFC33B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060346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>
              <a:sym typeface="Tahoma" pitchFamily="34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ECFA-161D-4867-80DE-E267E601887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89772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7DD8C-93E1-4C79-A6B9-DE48E7FAEA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627188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FC3A-C427-4181-BCF4-65B8CAE4FE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131865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>
              <a:sym typeface="Tahoma" pitchFamily="34" charset="0"/>
            </a:endParaRP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9746-6411-4D96-9296-F511636979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586669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>
              <a:sym typeface="Tahoma" pitchFamily="34" charset="0"/>
            </a:endParaRP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C542-8018-4042-9E5D-E52ED173F03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1739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7A6A9-D7DA-499C-8C5E-88AB0E0AC6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853438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C9D3-1406-4074-B113-F919A4B3594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54146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709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>
              <a:sym typeface="Tahoma" pitchFamily="34" charset="0"/>
            </a:endParaRP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DF256-0F8D-4986-9F5B-42A4099AFF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800188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8199-E39C-43AB-8A6A-255AC1379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8990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65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03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90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25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F052-6B11-4195-BE20-D2B29E6C0F37}" type="datetimeFigureOut">
              <a:rPr lang="zh-TW" altLang="en-US" smtClean="0"/>
              <a:t>2016/12/15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19F52-4C9F-4CB4-851C-3BA9D8A14B0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mon.kao\AppData\Local\Microsoft\Windows\Temporary Internet Files\Content.Outlook\NRCFVGWV\A0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CF94933-60AF-0C4C-9A7C-33F1DEB4EEF3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2016/12/15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35D38C-E3C9-EA4B-B355-722524A2DA00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8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45CB0-AD3C-4AE8-A900-9427DE7E847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sym typeface="Times New Roman Bold" charset="0"/>
              </a:rPr>
              <a:pPr/>
              <a:t>2016/12/15</a:t>
            </a:fld>
            <a:endParaRPr lang="zh-TW" altLang="en-US">
              <a:solidFill>
                <a:prstClr val="black">
                  <a:tint val="75000"/>
                </a:prstClr>
              </a:solidFill>
              <a:sym typeface="Times New Roman Bold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  <a:sym typeface="Times New Roman Bold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18E9A-166E-4E17-A1BD-7622427BE16E}" type="slidenum">
              <a:rPr lang="zh-TW" altLang="en-US" smtClean="0">
                <a:solidFill>
                  <a:prstClr val="black">
                    <a:tint val="75000"/>
                  </a:prstClr>
                </a:solidFill>
                <a:sym typeface="Times New Roman Bold" charset="0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6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00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27538" y="652145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>
                <a:solidFill>
                  <a:srgbClr val="676767"/>
                </a:solidFill>
                <a:latin typeface="Times New Roman Bold" charset="0"/>
                <a:ea typeface="新細明體" pitchFamily="18" charset="-120"/>
                <a:sym typeface="Times New Roman Bol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A0EC81-CE57-4DB4-8B8A-B192F5F2B747}" type="slidenum">
              <a:rPr lang="zh-TW" alt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91661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+mj-lt"/>
          <a:ea typeface="新細明體" charset="0"/>
          <a:cs typeface="新細明體" charset="0"/>
          <a:sym typeface="Tahoma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ea typeface="新細明體" charset="0"/>
          <a:cs typeface="新細明體" charset="0"/>
          <a:sym typeface="Tahoma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ea typeface="新細明體" charset="0"/>
          <a:cs typeface="新細明體" charset="0"/>
          <a:sym typeface="Tahoma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ea typeface="新細明體" charset="0"/>
          <a:cs typeface="新細明體" charset="0"/>
          <a:sym typeface="Tahoma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ea typeface="新細明體" charset="0"/>
          <a:cs typeface="新細明體" charset="0"/>
          <a:sym typeface="Tahoma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sym typeface="Tahoma" pitchFamily="34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sym typeface="Tahoma" pitchFamily="34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sym typeface="Tahoma" pitchFamily="34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Tahoma" pitchFamily="34" charset="0"/>
          <a:sym typeface="Tahoma" pitchFamily="34" charset="0"/>
        </a:defRPr>
      </a:lvl9pPr>
    </p:titleStyle>
    <p:bodyStyle>
      <a:lvl1pPr marL="382588" indent="-342900" algn="l" rtl="0" eaLnBrk="0" fontAlgn="base" hangingPunct="0">
        <a:spcBef>
          <a:spcPts val="1000"/>
        </a:spcBef>
        <a:spcAft>
          <a:spcPct val="0"/>
        </a:spcAft>
        <a:buSzPct val="100000"/>
        <a:buFont typeface="Tahoma" pitchFamily="34" charset="0"/>
        <a:buChar char="•"/>
        <a:defRPr kumimoji="1" sz="4000">
          <a:solidFill>
            <a:schemeClr val="tx1"/>
          </a:solidFill>
          <a:latin typeface="+mn-lt"/>
          <a:ea typeface="新細明體" charset="0"/>
          <a:cs typeface="新細明體" charset="0"/>
          <a:sym typeface="Tahoma" pitchFamily="34" charset="0"/>
        </a:defRPr>
      </a:lvl1pPr>
      <a:lvl2pPr marL="782638" indent="-285750" algn="l" rtl="0" eaLnBrk="0" fontAlgn="base" hangingPunct="0">
        <a:spcBef>
          <a:spcPts val="900"/>
        </a:spcBef>
        <a:spcAft>
          <a:spcPct val="0"/>
        </a:spcAft>
        <a:buSzPct val="100000"/>
        <a:buFont typeface="Tahoma" pitchFamily="34" charset="0"/>
        <a:buChar char="–"/>
        <a:defRPr kumimoji="1" sz="3600">
          <a:solidFill>
            <a:schemeClr val="tx1"/>
          </a:solidFill>
          <a:latin typeface="+mn-lt"/>
          <a:ea typeface="新細明體" charset="0"/>
          <a:sym typeface="Tahoma" pitchFamily="34" charset="0"/>
        </a:defRPr>
      </a:lvl2pPr>
      <a:lvl3pPr marL="1182688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Symbol" pitchFamily="18" charset="2"/>
        <a:buChar char="&gt;"/>
        <a:defRPr kumimoji="1" sz="3200">
          <a:solidFill>
            <a:schemeClr val="tx1"/>
          </a:solidFill>
          <a:latin typeface="+mn-lt"/>
          <a:ea typeface="新細明體" charset="0"/>
          <a:sym typeface="Tahoma" pitchFamily="34" charset="0"/>
        </a:defRPr>
      </a:lvl3pPr>
      <a:lvl4pPr marL="16398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ahoma" pitchFamily="34" charset="0"/>
        <a:buChar char="–"/>
        <a:defRPr kumimoji="1" sz="3000">
          <a:solidFill>
            <a:schemeClr val="tx1"/>
          </a:solidFill>
          <a:latin typeface="+mn-lt"/>
          <a:ea typeface="新細明體" charset="0"/>
          <a:sym typeface="Tahoma" pitchFamily="34" charset="0"/>
        </a:defRPr>
      </a:lvl4pPr>
      <a:lvl5pPr marL="20970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Tahoma" pitchFamily="34" charset="0"/>
        <a:buChar char="»"/>
        <a:defRPr kumimoji="1" sz="2600">
          <a:solidFill>
            <a:schemeClr val="tx1"/>
          </a:solidFill>
          <a:latin typeface="+mn-lt"/>
          <a:ea typeface="新細明體" charset="0"/>
          <a:sym typeface="Tahoma" pitchFamily="34" charset="0"/>
        </a:defRPr>
      </a:lvl5pPr>
      <a:lvl6pPr marL="2554288" indent="-228600" algn="l" rtl="0" fontAlgn="base">
        <a:spcBef>
          <a:spcPts val="600"/>
        </a:spcBef>
        <a:spcAft>
          <a:spcPct val="0"/>
        </a:spcAft>
        <a:buSzPct val="100000"/>
        <a:buFont typeface="Tahoma" pitchFamily="34" charset="0"/>
        <a:buChar char="»"/>
        <a:defRPr sz="2600">
          <a:solidFill>
            <a:schemeClr val="tx1"/>
          </a:solidFill>
          <a:latin typeface="+mn-lt"/>
          <a:sym typeface="Tahoma" pitchFamily="34" charset="0"/>
        </a:defRPr>
      </a:lvl6pPr>
      <a:lvl7pPr marL="3011488" indent="-228600" algn="l" rtl="0" fontAlgn="base">
        <a:spcBef>
          <a:spcPts val="600"/>
        </a:spcBef>
        <a:spcAft>
          <a:spcPct val="0"/>
        </a:spcAft>
        <a:buSzPct val="100000"/>
        <a:buFont typeface="Tahoma" pitchFamily="34" charset="0"/>
        <a:buChar char="»"/>
        <a:defRPr sz="2600">
          <a:solidFill>
            <a:schemeClr val="tx1"/>
          </a:solidFill>
          <a:latin typeface="+mn-lt"/>
          <a:sym typeface="Tahoma" pitchFamily="34" charset="0"/>
        </a:defRPr>
      </a:lvl7pPr>
      <a:lvl8pPr marL="3468688" indent="-228600" algn="l" rtl="0" fontAlgn="base">
        <a:spcBef>
          <a:spcPts val="600"/>
        </a:spcBef>
        <a:spcAft>
          <a:spcPct val="0"/>
        </a:spcAft>
        <a:buSzPct val="100000"/>
        <a:buFont typeface="Tahoma" pitchFamily="34" charset="0"/>
        <a:buChar char="»"/>
        <a:defRPr sz="2600">
          <a:solidFill>
            <a:schemeClr val="tx1"/>
          </a:solidFill>
          <a:latin typeface="+mn-lt"/>
          <a:sym typeface="Tahoma" pitchFamily="34" charset="0"/>
        </a:defRPr>
      </a:lvl8pPr>
      <a:lvl9pPr marL="3925888" indent="-228600" algn="l" rtl="0" fontAlgn="base">
        <a:spcBef>
          <a:spcPts val="600"/>
        </a:spcBef>
        <a:spcAft>
          <a:spcPct val="0"/>
        </a:spcAft>
        <a:buSzPct val="100000"/>
        <a:buFont typeface="Tahoma" pitchFamily="34" charset="0"/>
        <a:buChar char="»"/>
        <a:defRPr sz="2600">
          <a:solidFill>
            <a:schemeClr val="tx1"/>
          </a:solidFill>
          <a:latin typeface="+mn-lt"/>
          <a:sym typeface="Tahoma" pitchFamily="34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henewslens.com/article/3367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newslens.com/article/36889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___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&#24433;&#29255;/0613_104&#20154;&#21147;&#37504;&#34892;_&#28961;&#30031;&#31687;_60&#31186;.wmv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da.104.com.tw/my104/exam/index?u=nh0nnx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4.com.tw/area/freshman/seniors.cf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http://www.104.com.tw/jb/jobwiki/?jf=104pus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104.com.tw/jb/jobwiki/?jf=104pus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KfLZwLGb9vU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hyperlink" Target="https://plus.104.com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hyperlink" Target="https://www.youtube.com/watch?v=lhERZKQzD3o" TargetMode="External"/><Relationship Id="rId3" Type="http://schemas.openxmlformats.org/officeDocument/2006/relationships/hyperlink" Target="https://www.youtube.com/watch?v=gZyTFNeRgMo" TargetMode="External"/><Relationship Id="rId7" Type="http://schemas.openxmlformats.org/officeDocument/2006/relationships/hyperlink" Target="https://www.youtube.com/watch?v=JQPnoJMFDfg" TargetMode="External"/><Relationship Id="rId12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hyperlink" Target="https://www.youtube.com/watch?v=4bem3KMDSS0" TargetMode="External"/><Relationship Id="rId5" Type="http://schemas.openxmlformats.org/officeDocument/2006/relationships/hyperlink" Target="https://www.youtube.com/watch?v=SKXGth1jOyc" TargetMode="External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hyperlink" Target="https://www.youtube.com/watch?v=oxHbVvMy1aA" TargetMode="External"/><Relationship Id="rId1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1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.google.com/store/apps/details?id=com.m104giver&amp;referrer=utm_source=914calluser&amp;utm_medium=cpc&amp;anid=admob" TargetMode="External"/><Relationship Id="rId5" Type="http://schemas.openxmlformats.org/officeDocument/2006/relationships/hyperlink" Target="https://play.google.com/store/apps/details?id=com.m104giver" TargetMode="Externa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ctrTitle"/>
          </p:nvPr>
        </p:nvSpPr>
        <p:spPr bwMode="auto">
          <a:xfrm>
            <a:off x="685800" y="2030413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zh-TW" altLang="en-US" sz="6600" b="1" u="none" dirty="0" smtClean="0">
                <a:solidFill>
                  <a:srgbClr val="002060"/>
                </a:solidFill>
              </a:rPr>
              <a:t>全球職場</a:t>
            </a:r>
            <a:r>
              <a:rPr lang="en-US" altLang="zh-TW" sz="6600" b="1" u="none" dirty="0" smtClean="0">
                <a:solidFill>
                  <a:srgbClr val="002060"/>
                </a:solidFill>
              </a:rPr>
              <a:t>On Air</a:t>
            </a:r>
            <a:r>
              <a:rPr lang="en-US" altLang="zh-TW" sz="5400" b="1" u="none" dirty="0" smtClean="0">
                <a:solidFill>
                  <a:srgbClr val="002060"/>
                </a:solidFill>
              </a:rPr>
              <a:t/>
            </a:r>
            <a:br>
              <a:rPr lang="en-US" altLang="zh-TW" sz="5400" b="1" u="none" dirty="0" smtClean="0">
                <a:solidFill>
                  <a:srgbClr val="002060"/>
                </a:solidFill>
              </a:rPr>
            </a:br>
            <a:r>
              <a:rPr lang="en-US" altLang="zh-TW" sz="6000" b="1" u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</a:t>
            </a:r>
            <a:r>
              <a:rPr lang="zh-TW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職</a:t>
            </a:r>
            <a:r>
              <a:rPr lang="zh-TW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場的</a:t>
            </a:r>
            <a:r>
              <a:rPr lang="zh-TW" altLang="en-US" sz="4800" b="1" dirty="0">
                <a:solidFill>
                  <a:srgbClr val="FF0000"/>
                </a:solidFill>
              </a:rPr>
              <a:t>變</a:t>
            </a:r>
            <a:r>
              <a:rPr lang="zh-TW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與</a:t>
            </a:r>
            <a:r>
              <a:rPr lang="zh-TW" altLang="en-US" sz="4800" b="1" dirty="0" smtClean="0">
                <a:solidFill>
                  <a:srgbClr val="0000FF"/>
                </a:solidFill>
              </a:rPr>
              <a:t>不變</a:t>
            </a:r>
            <a:r>
              <a:rPr lang="en-US" altLang="zh-TW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</a:t>
            </a:r>
            <a:endParaRPr lang="zh-TW" altLang="en-US" sz="4800" b="1" u="non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459288"/>
            <a:ext cx="6400800" cy="14176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3200" spc="-128" dirty="0" smtClean="0"/>
              <a:t>104</a:t>
            </a:r>
            <a:r>
              <a:rPr lang="zh-TW" altLang="en-US" sz="3200" spc="-128" dirty="0" smtClean="0"/>
              <a:t>人力銀行</a:t>
            </a:r>
            <a:endParaRPr lang="en-US" altLang="zh-TW" sz="3200" spc="-128" dirty="0" smtClean="0"/>
          </a:p>
          <a:p>
            <a:pPr eaLnBrk="1" hangingPunct="1">
              <a:defRPr/>
            </a:pPr>
            <a:r>
              <a:rPr lang="en-US" altLang="zh-TW" sz="3200" spc="-128" dirty="0" smtClean="0"/>
              <a:t>2016/12/19</a:t>
            </a:r>
            <a:endParaRPr lang="zh-TW" altLang="en-US" sz="3200" spc="-128" dirty="0"/>
          </a:p>
        </p:txBody>
      </p:sp>
    </p:spTree>
    <p:extLst>
      <p:ext uri="{BB962C8B-B14F-4D97-AF65-F5344CB8AC3E}">
        <p14:creationId xmlns:p14="http://schemas.microsoft.com/office/powerpoint/2010/main" val="37348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31641" y="188640"/>
            <a:ext cx="7880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超高齡社會，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勞動力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逐年減少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"/>
          <a:stretch/>
        </p:blipFill>
        <p:spPr bwMode="auto">
          <a:xfrm>
            <a:off x="831033" y="1758198"/>
            <a:ext cx="7481934" cy="354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5187221" y="4911672"/>
            <a:ext cx="3864730" cy="1746629"/>
            <a:chOff x="5187221" y="4869160"/>
            <a:chExt cx="3864730" cy="1746629"/>
          </a:xfrm>
        </p:grpSpPr>
        <p:sp>
          <p:nvSpPr>
            <p:cNvPr id="21" name="矩形 20"/>
            <p:cNvSpPr/>
            <p:nvPr/>
          </p:nvSpPr>
          <p:spPr>
            <a:xfrm>
              <a:off x="5187221" y="5258957"/>
              <a:ext cx="2409115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少子化</a:t>
              </a: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5239" y="4869160"/>
              <a:ext cx="1646712" cy="174662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827584" y="5301469"/>
            <a:ext cx="2448272" cy="483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圖表出處</a:t>
            </a:r>
            <a:r>
              <a:rPr lang="zh-TW" altLang="en-US" sz="1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：國發會</a:t>
            </a:r>
            <a:r>
              <a:rPr lang="zh-TW" altLang="en-US" sz="1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人口推計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296282" y="5275495"/>
            <a:ext cx="4931902" cy="1465873"/>
            <a:chOff x="1944354" y="5275495"/>
            <a:chExt cx="4931902" cy="1465873"/>
          </a:xfrm>
        </p:grpSpPr>
        <p:sp>
          <p:nvSpPr>
            <p:cNvPr id="11" name="手繪多邊形 10"/>
            <p:cNvSpPr/>
            <p:nvPr/>
          </p:nvSpPr>
          <p:spPr>
            <a:xfrm>
              <a:off x="3206881" y="5275495"/>
              <a:ext cx="2286850" cy="1330614"/>
            </a:xfrm>
            <a:custGeom>
              <a:avLst/>
              <a:gdLst>
                <a:gd name="connsiteX0" fmla="*/ 0 w 2286850"/>
                <a:gd name="connsiteY0" fmla="*/ 0 h 1330614"/>
                <a:gd name="connsiteX1" fmla="*/ 2286850 w 2286850"/>
                <a:gd name="connsiteY1" fmla="*/ 0 h 1330614"/>
                <a:gd name="connsiteX2" fmla="*/ 2286850 w 2286850"/>
                <a:gd name="connsiteY2" fmla="*/ 1330614 h 1330614"/>
                <a:gd name="connsiteX3" fmla="*/ 0 w 2286850"/>
                <a:gd name="connsiteY3" fmla="*/ 1330614 h 1330614"/>
                <a:gd name="connsiteX4" fmla="*/ 0 w 2286850"/>
                <a:gd name="connsiteY4" fmla="*/ 0 h 133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850" h="1330614">
                  <a:moveTo>
                    <a:pt x="0" y="0"/>
                  </a:moveTo>
                  <a:lnTo>
                    <a:pt x="2286850" y="0"/>
                  </a:lnTo>
                  <a:lnTo>
                    <a:pt x="2286850" y="1330614"/>
                  </a:lnTo>
                  <a:lnTo>
                    <a:pt x="0" y="13306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9392" tIns="469392" rIns="469392" bIns="469392" numCol="1" spcCol="1270" anchor="ctr" anchorCtr="0">
              <a:noAutofit/>
            </a:bodyPr>
            <a:lstStyle/>
            <a:p>
              <a:pPr lvl="0"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4800" b="1" kern="1200" dirty="0" smtClean="0">
                  <a:solidFill>
                    <a:srgbClr val="FF0000"/>
                  </a:solidFill>
                </a:rPr>
                <a:t>8%</a:t>
              </a:r>
              <a:endParaRPr lang="zh-TW" altLang="en-US" sz="4800" b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944354" y="6098685"/>
              <a:ext cx="4931902" cy="6426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上班族因為照顧長者而</a:t>
              </a:r>
              <a:r>
                <a:rPr lang="zh-TW" altLang="en-US" sz="32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離開職場</a:t>
              </a:r>
              <a:endPara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8244408" y="-14610"/>
            <a:ext cx="93610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87221" y="476672"/>
            <a:ext cx="3868078" cy="1887196"/>
            <a:chOff x="5187221" y="506168"/>
            <a:chExt cx="3868078" cy="1887196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5525" y="506168"/>
              <a:ext cx="1549774" cy="1887196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5187221" y="1374139"/>
              <a:ext cx="2376264" cy="369332"/>
            </a:xfrm>
            <a:prstGeom prst="rect">
              <a:avLst/>
            </a:prstGeom>
            <a:solidFill>
              <a:srgbClr val="CC6600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b="1" spc="1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超高齡社會世代來臨</a:t>
              </a:r>
              <a:endParaRPr lang="zh-TW" altLang="en-US" b="1" spc="1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6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 rot="20119377">
            <a:off x="670413" y="944122"/>
            <a:ext cx="2621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+mn-ea"/>
              </a:rPr>
              <a:t>電子商務</a:t>
            </a:r>
            <a:endParaRPr lang="en-US" altLang="zh-TW" sz="40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TW" altLang="en-US" sz="3200" b="1" dirty="0" smtClean="0">
                <a:latin typeface="+mn-ea"/>
              </a:rPr>
              <a:t>新零售</a:t>
            </a:r>
            <a:endParaRPr lang="zh-TW" altLang="en-US" sz="3200" b="1" dirty="0">
              <a:latin typeface="+mn-ea"/>
            </a:endParaRPr>
          </a:p>
        </p:txBody>
      </p:sp>
      <p:sp>
        <p:nvSpPr>
          <p:cNvPr id="7" name="文字方塊 6"/>
          <p:cNvSpPr txBox="1"/>
          <p:nvPr/>
        </p:nvSpPr>
        <p:spPr>
          <a:xfrm rot="21224546">
            <a:off x="3446905" y="2532048"/>
            <a:ext cx="23594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0000FF"/>
                </a:solidFill>
                <a:latin typeface="+mn-ea"/>
              </a:rPr>
              <a:t>大數據</a:t>
            </a:r>
            <a:r>
              <a:rPr lang="en-US" altLang="zh-TW" sz="3200" b="1" dirty="0" smtClean="0">
                <a:solidFill>
                  <a:srgbClr val="0000FF"/>
                </a:solidFill>
                <a:latin typeface="+mn-ea"/>
              </a:rPr>
              <a:t>(Big Data)</a:t>
            </a:r>
            <a:endParaRPr lang="zh-TW" altLang="en-US" sz="32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8" name="文字方塊 7"/>
          <p:cNvSpPr txBox="1"/>
          <p:nvPr/>
        </p:nvSpPr>
        <p:spPr>
          <a:xfrm rot="623906">
            <a:off x="1691680" y="399115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err="1" smtClean="0">
                <a:solidFill>
                  <a:srgbClr val="FF0000"/>
                </a:solidFill>
                <a:latin typeface="+mn-ea"/>
              </a:rPr>
              <a:t>FinTech</a:t>
            </a:r>
            <a:endParaRPr lang="zh-TW" altLang="en-US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字方塊 8"/>
          <p:cNvSpPr txBox="1"/>
          <p:nvPr/>
        </p:nvSpPr>
        <p:spPr>
          <a:xfrm rot="274210">
            <a:off x="374814" y="2721797"/>
            <a:ext cx="2448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物聯</a:t>
            </a:r>
            <a:r>
              <a:rPr lang="zh-TW" altLang="en-US" sz="4000" b="1" dirty="0" smtClean="0">
                <a:solidFill>
                  <a:srgbClr val="FF0000"/>
                </a:solidFill>
                <a:latin typeface="+mn-ea"/>
              </a:rPr>
              <a:t>網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IOT</a:t>
            </a:r>
            <a:endParaRPr lang="zh-TW" altLang="en-US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字方塊 9"/>
          <p:cNvSpPr txBox="1"/>
          <p:nvPr/>
        </p:nvSpPr>
        <p:spPr>
          <a:xfrm rot="20059839">
            <a:off x="324692" y="4835513"/>
            <a:ext cx="191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+mn-ea"/>
              </a:rPr>
              <a:t>智慧城市</a:t>
            </a:r>
          </a:p>
        </p:txBody>
      </p:sp>
      <p:sp>
        <p:nvSpPr>
          <p:cNvPr id="11" name="文字方塊 10"/>
          <p:cNvSpPr txBox="1"/>
          <p:nvPr/>
        </p:nvSpPr>
        <p:spPr>
          <a:xfrm rot="20597932">
            <a:off x="6710536" y="1156810"/>
            <a:ext cx="2830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  <a:latin typeface="+mn-ea"/>
              </a:rPr>
              <a:t>VR/AR</a:t>
            </a:r>
            <a:endParaRPr lang="zh-TW" altLang="en-US" sz="4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56176" y="3284984"/>
            <a:ext cx="2406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rgbClr val="0000FF"/>
                </a:solidFill>
                <a:latin typeface="+mn-ea"/>
              </a:rPr>
              <a:t>機器人</a:t>
            </a:r>
            <a:endParaRPr lang="en-US" altLang="zh-TW" sz="5400" b="1" dirty="0" smtClean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1051730">
            <a:off x="3470176" y="683985"/>
            <a:ext cx="189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行動化</a:t>
            </a:r>
            <a:endParaRPr lang="zh-TW" altLang="en-US" sz="32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 rot="886206">
            <a:off x="1470107" y="5839263"/>
            <a:ext cx="204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+mn-ea"/>
              </a:rPr>
              <a:t>3D</a:t>
            </a:r>
            <a:r>
              <a:rPr lang="zh-TW" altLang="en-US" sz="3600" b="1" dirty="0" smtClean="0">
                <a:latin typeface="+mn-ea"/>
              </a:rPr>
              <a:t>列印</a:t>
            </a:r>
            <a:endParaRPr lang="zh-TW" altLang="en-US" sz="3600" b="1" dirty="0">
              <a:latin typeface="+mn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707904" y="5364505"/>
            <a:ext cx="236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+mn-ea"/>
              </a:rPr>
              <a:t>社群媒體</a:t>
            </a:r>
            <a:endParaRPr lang="en-US" altLang="zh-TW" sz="3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495284">
            <a:off x="5766682" y="2374551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atin typeface="+mn-ea"/>
              </a:rPr>
              <a:t>生技</a:t>
            </a:r>
            <a:endParaRPr lang="zh-TW" altLang="en-US" sz="4000" b="1" dirty="0">
              <a:latin typeface="+mn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275856" y="156898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latin typeface="+mn-ea"/>
              </a:rPr>
              <a:t>綠能</a:t>
            </a:r>
            <a:endParaRPr lang="zh-TW" altLang="en-US" sz="4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0" name="文字方塊 19"/>
          <p:cNvSpPr txBox="1"/>
          <p:nvPr/>
        </p:nvSpPr>
        <p:spPr>
          <a:xfrm rot="21320412">
            <a:off x="5561097" y="520333"/>
            <a:ext cx="174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+mn-ea"/>
              </a:rPr>
              <a:t>雲端</a:t>
            </a:r>
            <a:endParaRPr lang="zh-TW" altLang="en-US" sz="4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660232" y="4653136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latin typeface="+mn-ea"/>
              </a:rPr>
              <a:t>ML</a:t>
            </a:r>
            <a:br>
              <a:rPr lang="en-US" altLang="zh-TW" sz="3200" b="1" dirty="0" smtClean="0">
                <a:latin typeface="+mn-ea"/>
              </a:rPr>
            </a:br>
            <a:r>
              <a:rPr lang="en-US" altLang="zh-TW" sz="3200" b="1" dirty="0" smtClean="0">
                <a:latin typeface="+mn-ea"/>
              </a:rPr>
              <a:t>(</a:t>
            </a:r>
            <a:r>
              <a:rPr lang="zh-TW" altLang="en-US" sz="3200" b="1" dirty="0" smtClean="0">
                <a:latin typeface="+mn-ea"/>
              </a:rPr>
              <a:t>機器學習</a:t>
            </a:r>
            <a:r>
              <a:rPr lang="en-US" altLang="zh-TW" sz="3200" b="1" dirty="0" smtClean="0">
                <a:latin typeface="+mn-ea"/>
              </a:rPr>
              <a:t>)</a:t>
            </a:r>
            <a:endParaRPr lang="zh-TW" altLang="en-US" sz="3200" b="1" dirty="0">
              <a:latin typeface="+mn-ea"/>
            </a:endParaRPr>
          </a:p>
        </p:txBody>
      </p:sp>
      <p:sp>
        <p:nvSpPr>
          <p:cNvPr id="21" name="文字方塊 20"/>
          <p:cNvSpPr txBox="1"/>
          <p:nvPr/>
        </p:nvSpPr>
        <p:spPr>
          <a:xfrm rot="1017508">
            <a:off x="4644008" y="422399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latin typeface="+mn-ea"/>
              </a:rPr>
              <a:t>AI</a:t>
            </a:r>
            <a:br>
              <a:rPr lang="en-US" altLang="zh-TW" sz="3200" b="1" dirty="0" smtClean="0">
                <a:latin typeface="+mn-ea"/>
              </a:rPr>
            </a:br>
            <a:r>
              <a:rPr lang="en-US" altLang="zh-TW" sz="3200" b="1" dirty="0" smtClean="0">
                <a:latin typeface="+mn-ea"/>
              </a:rPr>
              <a:t>(</a:t>
            </a:r>
            <a:r>
              <a:rPr lang="zh-TW" altLang="en-US" sz="3200" b="1" dirty="0" smtClean="0">
                <a:latin typeface="+mn-ea"/>
              </a:rPr>
              <a:t>人工智慧</a:t>
            </a:r>
            <a:r>
              <a:rPr lang="en-US" altLang="zh-TW" sz="3200" b="1" dirty="0" smtClean="0">
                <a:latin typeface="+mn-ea"/>
              </a:rPr>
              <a:t>)</a:t>
            </a:r>
            <a:endParaRPr lang="zh-TW" altLang="en-US" sz="3200" b="1" dirty="0">
              <a:latin typeface="+mn-ea"/>
            </a:endParaRPr>
          </a:p>
        </p:txBody>
      </p:sp>
      <p:sp>
        <p:nvSpPr>
          <p:cNvPr id="22" name="文字方塊 21"/>
          <p:cNvSpPr txBox="1"/>
          <p:nvPr/>
        </p:nvSpPr>
        <p:spPr>
          <a:xfrm rot="21018609">
            <a:off x="4822052" y="5938145"/>
            <a:ext cx="285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latin typeface="+mn-ea"/>
              </a:rPr>
              <a:t>共享經濟</a:t>
            </a:r>
            <a:endParaRPr lang="en-US" altLang="zh-TW" sz="4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3" name="文字方塊 22"/>
          <p:cNvSpPr txBox="1"/>
          <p:nvPr/>
        </p:nvSpPr>
        <p:spPr>
          <a:xfrm rot="21286139">
            <a:off x="2007237" y="4994974"/>
            <a:ext cx="227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+mn-ea"/>
              </a:rPr>
              <a:t>直播</a:t>
            </a:r>
            <a:endParaRPr lang="en-US" altLang="zh-TW" sz="4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244408" y="-14610"/>
            <a:ext cx="93610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T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46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9" y="144017"/>
            <a:ext cx="7449455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8244408" y="-14610"/>
            <a:ext cx="93610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T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8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 dirty="0"/>
              <a:t>2017</a:t>
            </a:r>
            <a:r>
              <a:rPr lang="zh-TW" altLang="en-US" sz="4400" b="1" dirty="0"/>
              <a:t>職場十</a:t>
            </a:r>
            <a:r>
              <a:rPr lang="zh-TW" altLang="en-US" sz="4400" b="1" dirty="0" smtClean="0"/>
              <a:t>趨勢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zh-TW" altLang="en-US" dirty="0"/>
              <a:t>趨勢一：工作數穩居高檔，平均薪酬無法有效</a:t>
            </a:r>
            <a:r>
              <a:rPr lang="zh-TW" altLang="en-US" dirty="0" smtClean="0"/>
              <a:t>提升</a:t>
            </a:r>
            <a:endParaRPr lang="en-US" altLang="zh-TW" dirty="0" smtClean="0"/>
          </a:p>
          <a:p>
            <a:r>
              <a:rPr lang="zh-TW" altLang="en-US" dirty="0"/>
              <a:t>趨勢二：五大產業穩居招募主流，四大產業強勢擴</a:t>
            </a:r>
            <a:r>
              <a:rPr lang="zh-TW" altLang="en-US" dirty="0" smtClean="0"/>
              <a:t>增 </a:t>
            </a:r>
            <a:r>
              <a:rPr lang="en-US" altLang="zh-TW" dirty="0" smtClean="0"/>
              <a:t>(E)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趨勢三：新科技續夯，數位職能老</a:t>
            </a:r>
            <a:r>
              <a:rPr lang="zh-TW" altLang="en-US" dirty="0" smtClean="0">
                <a:solidFill>
                  <a:srgbClr val="FF0000"/>
                </a:solidFill>
              </a:rPr>
              <a:t>翻新 </a:t>
            </a:r>
            <a:r>
              <a:rPr lang="en-US" altLang="zh-TW" dirty="0" smtClean="0">
                <a:solidFill>
                  <a:srgbClr val="FF0000"/>
                </a:solidFill>
              </a:rPr>
              <a:t>(T)</a:t>
            </a:r>
          </a:p>
          <a:p>
            <a:r>
              <a:rPr lang="zh-TW" altLang="en-US" dirty="0"/>
              <a:t>趨勢四：勞動法令紛擾</a:t>
            </a:r>
            <a:r>
              <a:rPr lang="en-US" altLang="zh-TW" dirty="0"/>
              <a:t>Q2</a:t>
            </a:r>
            <a:r>
              <a:rPr lang="zh-TW" altLang="en-US" dirty="0"/>
              <a:t>前逐漸隱</a:t>
            </a:r>
            <a:r>
              <a:rPr lang="zh-TW" altLang="en-US" dirty="0" smtClean="0"/>
              <a:t>定 </a:t>
            </a:r>
            <a:r>
              <a:rPr lang="en-US" altLang="zh-TW" dirty="0" smtClean="0"/>
              <a:t>(P)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趨勢五：職場遊牧新</a:t>
            </a:r>
            <a:r>
              <a:rPr lang="zh-TW" altLang="en-US" dirty="0" smtClean="0">
                <a:solidFill>
                  <a:srgbClr val="FF0000"/>
                </a:solidFill>
              </a:rPr>
              <a:t>生活 </a:t>
            </a:r>
            <a:r>
              <a:rPr lang="en-US" altLang="zh-TW" dirty="0" smtClean="0">
                <a:solidFill>
                  <a:srgbClr val="FF0000"/>
                </a:solidFill>
              </a:rPr>
              <a:t>(SET)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趨勢六：消失中的中國水草？西進者的</a:t>
            </a:r>
            <a:r>
              <a:rPr lang="zh-TW" altLang="en-US" dirty="0" smtClean="0">
                <a:solidFill>
                  <a:srgbClr val="FF0000"/>
                </a:solidFill>
              </a:rPr>
              <a:t>挑戰 </a:t>
            </a:r>
            <a:r>
              <a:rPr lang="en-US" altLang="zh-TW" dirty="0" smtClean="0">
                <a:solidFill>
                  <a:srgbClr val="FF0000"/>
                </a:solidFill>
              </a:rPr>
              <a:t>(PE)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趨勢七：海外工作，年輕女性</a:t>
            </a:r>
            <a:r>
              <a:rPr lang="zh-TW" altLang="en-US" dirty="0" smtClean="0">
                <a:solidFill>
                  <a:srgbClr val="FF0000"/>
                </a:solidFill>
              </a:rPr>
              <a:t>露頭角 </a:t>
            </a:r>
            <a:r>
              <a:rPr lang="en-US" altLang="zh-TW" dirty="0" smtClean="0">
                <a:solidFill>
                  <a:srgbClr val="FF0000"/>
                </a:solidFill>
              </a:rPr>
              <a:t>(ES)</a:t>
            </a:r>
          </a:p>
          <a:p>
            <a:r>
              <a:rPr lang="zh-TW" altLang="en-US" dirty="0"/>
              <a:t>趨勢八：選舉題材添</a:t>
            </a:r>
            <a:r>
              <a:rPr lang="zh-TW" altLang="en-US" dirty="0" smtClean="0"/>
              <a:t>活潑 </a:t>
            </a:r>
            <a:r>
              <a:rPr lang="en-US" altLang="zh-TW" dirty="0" smtClean="0"/>
              <a:t>(P)</a:t>
            </a:r>
          </a:p>
          <a:p>
            <a:r>
              <a:rPr lang="zh-TW" altLang="en-US" b="1" dirty="0">
                <a:solidFill>
                  <a:srgbClr val="FF0000"/>
                </a:solidFill>
              </a:rPr>
              <a:t>趨勢九：凡事沒有不可能，變動將成</a:t>
            </a:r>
            <a:r>
              <a:rPr lang="zh-TW" altLang="en-US" b="1" dirty="0" smtClean="0">
                <a:solidFill>
                  <a:srgbClr val="FF0000"/>
                </a:solidFill>
              </a:rPr>
              <a:t>常態 </a:t>
            </a:r>
            <a:r>
              <a:rPr lang="en-US" altLang="zh-TW" b="1" dirty="0" smtClean="0">
                <a:solidFill>
                  <a:srgbClr val="FF0000"/>
                </a:solidFill>
              </a:rPr>
              <a:t>(PEST)</a:t>
            </a:r>
          </a:p>
          <a:p>
            <a:r>
              <a:rPr lang="zh-TW" altLang="en-US" dirty="0"/>
              <a:t>趨勢十：價值重組，理性叛逆人才</a:t>
            </a:r>
            <a:r>
              <a:rPr lang="zh-TW" altLang="en-US" dirty="0" smtClean="0"/>
              <a:t>出線 </a:t>
            </a:r>
            <a:r>
              <a:rPr lang="en-US" altLang="zh-TW" dirty="0" smtClean="0"/>
              <a:t>(S)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71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 bwMode="auto">
          <a:xfrm>
            <a:off x="0" y="2349500"/>
            <a:ext cx="9144000" cy="158432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spcBef>
                <a:spcPts val="2100"/>
              </a:spcBef>
              <a:defRPr/>
            </a:pPr>
            <a:endParaRPr kumimoji="0" lang="zh-TW" altLang="en-US" sz="360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1520" y="2609036"/>
            <a:ext cx="86485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zh-TW" sz="4400" b="1" dirty="0"/>
              <a:t>從</a:t>
            </a:r>
            <a:r>
              <a:rPr lang="zh-TW" altLang="zh-TW" sz="4400" b="1" dirty="0">
                <a:solidFill>
                  <a:srgbClr val="0000FF"/>
                </a:solidFill>
              </a:rPr>
              <a:t>就業媒合</a:t>
            </a:r>
            <a:r>
              <a:rPr lang="zh-TW" altLang="zh-TW" sz="4400" b="1" dirty="0" smtClean="0"/>
              <a:t>看</a:t>
            </a:r>
            <a:r>
              <a:rPr lang="zh-TW" altLang="zh-TW" sz="6600" b="1" dirty="0" smtClean="0">
                <a:solidFill>
                  <a:srgbClr val="FF0000"/>
                </a:solidFill>
              </a:rPr>
              <a:t>失業</a:t>
            </a:r>
            <a:r>
              <a:rPr lang="zh-TW" altLang="zh-TW" sz="4400" b="1" dirty="0" smtClean="0"/>
              <a:t>與</a:t>
            </a:r>
            <a:r>
              <a:rPr lang="zh-TW" altLang="zh-TW" sz="6600" b="1" dirty="0" smtClean="0">
                <a:solidFill>
                  <a:srgbClr val="FF0000"/>
                </a:solidFill>
              </a:rPr>
              <a:t>低薪</a:t>
            </a:r>
            <a:r>
              <a:rPr lang="zh-TW" altLang="zh-TW" sz="4400" b="1" dirty="0" smtClean="0"/>
              <a:t>現象</a:t>
            </a:r>
            <a:endParaRPr lang="zh-TW" altLang="zh-TW" sz="4400" b="1" dirty="0"/>
          </a:p>
        </p:txBody>
      </p:sp>
    </p:spTree>
    <p:extLst>
      <p:ext uri="{BB962C8B-B14F-4D97-AF65-F5344CB8AC3E}">
        <p14:creationId xmlns:p14="http://schemas.microsoft.com/office/powerpoint/2010/main" val="15950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自</a:t>
            </a:r>
            <a: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2000</a:t>
            </a:r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年後</a:t>
            </a:r>
            <a: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</a:t>
            </a:r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歲代年輕人失業率逐年飆升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0" y="2343945"/>
            <a:ext cx="3945904" cy="3361926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2" y="2348880"/>
            <a:ext cx="3940112" cy="3356991"/>
          </a:xfrm>
        </p:spPr>
      </p:pic>
      <p:sp>
        <p:nvSpPr>
          <p:cNvPr id="8" name="矩形 7"/>
          <p:cNvSpPr/>
          <p:nvPr/>
        </p:nvSpPr>
        <p:spPr>
          <a:xfrm>
            <a:off x="75356" y="6559460"/>
            <a:ext cx="15311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50" dirty="0" smtClean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圖片來源：</a:t>
            </a:r>
            <a:r>
              <a:rPr lang="zh-TW" altLang="en-US" sz="1050" dirty="0" smtClean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hlinkClick r:id="rId4"/>
              </a:rPr>
              <a:t>關鍵評論網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05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時至</a:t>
            </a:r>
            <a: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2016</a:t>
            </a:r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年</a:t>
            </a:r>
            <a: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實質薪資依然維持</a:t>
            </a:r>
            <a:r>
              <a:rPr lang="en-US" altLang="zh-TW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</a:t>
            </a:r>
            <a:r>
              <a:rPr lang="zh-TW" altLang="en-US" sz="4400" b="1" dirty="0">
                <a:pattFill prst="pct90">
                  <a:fgClr>
                    <a:srgbClr val="9E5ECE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餘年前水準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913618" cy="4680520"/>
          </a:xfrm>
        </p:spPr>
      </p:pic>
      <p:sp>
        <p:nvSpPr>
          <p:cNvPr id="4" name="矩形 3"/>
          <p:cNvSpPr/>
          <p:nvPr/>
        </p:nvSpPr>
        <p:spPr>
          <a:xfrm>
            <a:off x="75356" y="6559460"/>
            <a:ext cx="15311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50" dirty="0" smtClean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圖片來源：</a:t>
            </a:r>
            <a:r>
              <a:rPr lang="zh-TW" altLang="en-US" sz="1050" dirty="0" smtClean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hlinkClick r:id="rId3"/>
              </a:rPr>
              <a:t>關鍵評論網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39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7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/>
              <a:t>台灣就業市場供需</a:t>
            </a:r>
            <a:r>
              <a:rPr lang="en-US" altLang="zh-TW" sz="4400" dirty="0" smtClean="0"/>
              <a:t>Top 5</a:t>
            </a:r>
            <a:endParaRPr lang="zh-TW" altLang="en-US" sz="44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5089648"/>
              </p:ext>
            </p:extLst>
          </p:nvPr>
        </p:nvGraphicFramePr>
        <p:xfrm>
          <a:off x="5067424" y="2468689"/>
          <a:ext cx="3537024" cy="2400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2928"/>
                <a:gridCol w="864096"/>
              </a:tblGrid>
              <a:tr h="406457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職務類別</a:t>
                      </a:r>
                      <a:endParaRPr lang="zh-TW" alt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佔比</a:t>
                      </a:r>
                      <a:endParaRPr lang="zh-TW" alt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細明體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u="none" strike="noStrike" dirty="0">
                          <a:effectLst/>
                        </a:rPr>
                        <a:t>行政／總務類</a:t>
                      </a:r>
                      <a:r>
                        <a:rPr lang="zh-TW" altLang="en-US" sz="2400" u="none" strike="noStrike" dirty="0" smtClean="0">
                          <a:effectLst/>
                        </a:rPr>
                        <a:t>人員</a:t>
                      </a:r>
                      <a:endParaRPr lang="en-US" altLang="zh-TW" sz="2400" u="none" strike="noStrike" dirty="0" smtClean="0">
                        <a:effectLst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u="none" strike="noStrike" dirty="0" smtClean="0">
                          <a:effectLst/>
                        </a:rPr>
                        <a:t>13</a:t>
                      </a:r>
                      <a:r>
                        <a:rPr lang="en-US" altLang="zh-TW" sz="2400" u="none" strike="noStrike" dirty="0">
                          <a:effectLst/>
                        </a:rPr>
                        <a:t>%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u="none" strike="noStrike" dirty="0">
                          <a:effectLst/>
                        </a:rPr>
                        <a:t>門市營業類人員</a:t>
                      </a:r>
                      <a:endParaRPr lang="zh-TW" altLang="en-US" sz="2400" b="0" i="0" u="none" strike="noStrike" dirty="0">
                        <a:effectLst/>
                        <a:latin typeface="細明體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u="none" strike="noStrike" dirty="0">
                          <a:effectLst/>
                        </a:rPr>
                        <a:t>11%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u="none" strike="noStrike" dirty="0">
                          <a:effectLst/>
                        </a:rPr>
                        <a:t>餐飲類人員</a:t>
                      </a:r>
                      <a:endParaRPr lang="zh-TW" alt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u="none" strike="noStrike" dirty="0">
                          <a:effectLst/>
                        </a:rPr>
                        <a:t>7%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484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u="none" strike="noStrike" dirty="0">
                          <a:effectLst/>
                        </a:rPr>
                        <a:t>操作／技術類人員</a:t>
                      </a:r>
                      <a:endParaRPr lang="zh-TW" alt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u="none" strike="noStrike" dirty="0">
                          <a:effectLst/>
                        </a:rPr>
                        <a:t>7%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u="none" strike="noStrike">
                          <a:effectLst/>
                        </a:rPr>
                        <a:t>業務銷售類人員</a:t>
                      </a:r>
                      <a:endParaRPr lang="zh-TW" altLang="en-US" sz="2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u="none" strike="noStrike" dirty="0">
                          <a:effectLst/>
                        </a:rPr>
                        <a:t>6%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4932040" y="196967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Top 5 </a:t>
            </a:r>
            <a:r>
              <a:rPr lang="zh-TW" altLang="en-US" sz="2800" dirty="0" smtClean="0"/>
              <a:t>求職類別</a:t>
            </a:r>
            <a:endParaRPr lang="zh-TW" altLang="en-US" sz="2800" dirty="0"/>
          </a:p>
        </p:txBody>
      </p:sp>
      <p:graphicFrame>
        <p:nvGraphicFramePr>
          <p:cNvPr id="7" name="內容版面配置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9219645"/>
              </p:ext>
            </p:extLst>
          </p:nvPr>
        </p:nvGraphicFramePr>
        <p:xfrm>
          <a:off x="601216" y="2479144"/>
          <a:ext cx="3537024" cy="2400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2928"/>
                <a:gridCol w="864096"/>
              </a:tblGrid>
              <a:tr h="406457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職務類別</a:t>
                      </a:r>
                      <a:endParaRPr lang="zh-TW" alt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佔比</a:t>
                      </a:r>
                      <a:endParaRPr lang="zh-TW" alt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細明體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i="0" u="none" strike="noStrike" dirty="0">
                          <a:effectLst/>
                          <a:latin typeface="細明體"/>
                        </a:rPr>
                        <a:t>門市營業類人員</a:t>
                      </a: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12%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i="0" u="none" strike="noStrike" dirty="0">
                          <a:effectLst/>
                          <a:latin typeface="·s²Ó©úÅé"/>
                        </a:rPr>
                        <a:t>業務銷售類人員</a:t>
                      </a:r>
                      <a:endParaRPr lang="zh-TW" alt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i="0" u="none" strike="noStrike" dirty="0">
                          <a:effectLst/>
                          <a:latin typeface="·s²Ó©úÅé"/>
                        </a:rPr>
                        <a:t>餐飲類人員</a:t>
                      </a:r>
                      <a:endParaRPr lang="zh-TW" alt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9%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484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i="0" u="none" strike="noStrike">
                          <a:effectLst/>
                          <a:latin typeface="·s²Ó©úÅé"/>
                        </a:rPr>
                        <a:t>操作／技術類人員</a:t>
                      </a:r>
                      <a:endParaRPr lang="zh-TW" altLang="en-US" sz="2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457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i="0" u="none" strike="noStrike" dirty="0">
                          <a:effectLst/>
                          <a:latin typeface="·s²Ó©úÅé"/>
                        </a:rPr>
                        <a:t>行政／總務類人員</a:t>
                      </a:r>
                      <a:endParaRPr lang="zh-TW" alt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467544" y="196967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/>
              <a:t>Top 5 </a:t>
            </a:r>
            <a:r>
              <a:rPr lang="zh-TW" altLang="en-US" sz="2800" dirty="0" smtClean="0"/>
              <a:t>職缺類別</a:t>
            </a:r>
            <a:endParaRPr lang="zh-TW" altLang="en-US" sz="2800" dirty="0"/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4139952" y="3140968"/>
            <a:ext cx="936104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 flipV="1">
            <a:off x="4139952" y="3501008"/>
            <a:ext cx="936104" cy="115212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827584" y="72008"/>
            <a:ext cx="7511752" cy="6669360"/>
            <a:chOff x="228600" y="188640"/>
            <a:chExt cx="8915400" cy="761047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2" y="188640"/>
              <a:ext cx="8677275" cy="224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436540"/>
              <a:ext cx="8915400" cy="536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圓角矩形圖說文字 7"/>
          <p:cNvSpPr/>
          <p:nvPr/>
        </p:nvSpPr>
        <p:spPr>
          <a:xfrm>
            <a:off x="6012160" y="2348880"/>
            <a:ext cx="2987824" cy="936104"/>
          </a:xfrm>
          <a:prstGeom prst="wedgeRoundRectCallout">
            <a:avLst>
              <a:gd name="adj1" fmla="val -56147"/>
              <a:gd name="adj2" fmla="val -1890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5.</a:t>
            </a:r>
            <a:r>
              <a:rPr lang="zh-TW" altLang="en-US" b="1" dirty="0" smtClean="0">
                <a:solidFill>
                  <a:schemeClr val="tx1"/>
                </a:solidFill>
              </a:rPr>
              <a:t>業務</a:t>
            </a:r>
            <a:r>
              <a:rPr lang="zh-TW" altLang="en-US" b="1" dirty="0">
                <a:solidFill>
                  <a:schemeClr val="tx1"/>
                </a:solidFill>
              </a:rPr>
              <a:t>銷售類人員</a:t>
            </a:r>
            <a:r>
              <a:rPr lang="zh-TW" altLang="en-US" dirty="0">
                <a:solidFill>
                  <a:schemeClr val="tx1"/>
                </a:solidFill>
              </a:rPr>
              <a:t/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平均月薪 </a:t>
            </a:r>
            <a:r>
              <a:rPr lang="en-US" altLang="zh-TW" dirty="0">
                <a:solidFill>
                  <a:schemeClr val="tx1"/>
                </a:solidFill>
              </a:rPr>
              <a:t>NT $45,000 </a:t>
            </a:r>
            <a:r>
              <a:rPr lang="zh-TW" altLang="en-US" dirty="0">
                <a:solidFill>
                  <a:schemeClr val="tx1"/>
                </a:solidFill>
              </a:rPr>
              <a:t>元</a:t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每個人有 </a:t>
            </a:r>
            <a:r>
              <a:rPr lang="en-US" altLang="zh-TW" dirty="0">
                <a:solidFill>
                  <a:schemeClr val="tx1"/>
                </a:solidFill>
              </a:rPr>
              <a:t>24.9 </a:t>
            </a:r>
            <a:r>
              <a:rPr lang="zh-TW" altLang="en-US" dirty="0">
                <a:solidFill>
                  <a:schemeClr val="tx1"/>
                </a:solidFill>
              </a:rPr>
              <a:t>個工作機會</a:t>
            </a:r>
          </a:p>
        </p:txBody>
      </p:sp>
      <p:sp>
        <p:nvSpPr>
          <p:cNvPr id="12" name="圓角矩形圖說文字 11"/>
          <p:cNvSpPr/>
          <p:nvPr/>
        </p:nvSpPr>
        <p:spPr>
          <a:xfrm>
            <a:off x="35496" y="5157192"/>
            <a:ext cx="2880320" cy="936104"/>
          </a:xfrm>
          <a:prstGeom prst="wedgeRoundRectCallout">
            <a:avLst>
              <a:gd name="adj1" fmla="val 37367"/>
              <a:gd name="adj2" fmla="val 6901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1.</a:t>
            </a:r>
            <a:r>
              <a:rPr lang="zh-TW" altLang="en-US" b="1" dirty="0" smtClean="0">
                <a:solidFill>
                  <a:schemeClr val="tx1"/>
                </a:solidFill>
              </a:rPr>
              <a:t>行政</a:t>
            </a:r>
            <a:r>
              <a:rPr lang="zh-TW" altLang="en-US" b="1" dirty="0">
                <a:solidFill>
                  <a:schemeClr val="tx1"/>
                </a:solidFill>
              </a:rPr>
              <a:t>／總務類人員</a:t>
            </a:r>
            <a:r>
              <a:rPr lang="zh-TW" altLang="en-US" dirty="0">
                <a:solidFill>
                  <a:schemeClr val="tx1"/>
                </a:solidFill>
              </a:rPr>
              <a:t/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平均月薪 </a:t>
            </a:r>
            <a:r>
              <a:rPr lang="en-US" altLang="zh-TW" dirty="0">
                <a:solidFill>
                  <a:schemeClr val="tx1"/>
                </a:solidFill>
              </a:rPr>
              <a:t>NT $30,000 </a:t>
            </a:r>
            <a:r>
              <a:rPr lang="zh-TW" altLang="en-US" dirty="0">
                <a:solidFill>
                  <a:schemeClr val="tx1"/>
                </a:solidFill>
              </a:rPr>
              <a:t>元</a:t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每個人有 </a:t>
            </a:r>
            <a:r>
              <a:rPr lang="en-US" altLang="zh-TW" dirty="0">
                <a:solidFill>
                  <a:schemeClr val="tx1"/>
                </a:solidFill>
              </a:rPr>
              <a:t>1.9 </a:t>
            </a:r>
            <a:r>
              <a:rPr lang="zh-TW" altLang="en-US" dirty="0">
                <a:solidFill>
                  <a:schemeClr val="tx1"/>
                </a:solidFill>
              </a:rPr>
              <a:t>個工作機會</a:t>
            </a:r>
          </a:p>
        </p:txBody>
      </p:sp>
      <p:sp>
        <p:nvSpPr>
          <p:cNvPr id="14" name="圓角矩形圖說文字 13"/>
          <p:cNvSpPr/>
          <p:nvPr/>
        </p:nvSpPr>
        <p:spPr>
          <a:xfrm>
            <a:off x="6084168" y="5157192"/>
            <a:ext cx="3024336" cy="936104"/>
          </a:xfrm>
          <a:prstGeom prst="wedgeRoundRectCallout">
            <a:avLst>
              <a:gd name="adj1" fmla="val -43864"/>
              <a:gd name="adj2" fmla="val 7064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4.</a:t>
            </a:r>
            <a:r>
              <a:rPr lang="zh-TW" altLang="en-US" b="1" dirty="0" smtClean="0">
                <a:solidFill>
                  <a:schemeClr val="tx1"/>
                </a:solidFill>
              </a:rPr>
              <a:t>操作</a:t>
            </a:r>
            <a:r>
              <a:rPr lang="zh-TW" altLang="en-US" b="1" dirty="0">
                <a:solidFill>
                  <a:schemeClr val="tx1"/>
                </a:solidFill>
              </a:rPr>
              <a:t>／技術類人員</a:t>
            </a:r>
            <a:r>
              <a:rPr lang="zh-TW" altLang="en-US" dirty="0">
                <a:solidFill>
                  <a:schemeClr val="tx1"/>
                </a:solidFill>
              </a:rPr>
              <a:t/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平均月薪 </a:t>
            </a:r>
            <a:r>
              <a:rPr lang="en-US" altLang="zh-TW" dirty="0">
                <a:solidFill>
                  <a:schemeClr val="tx1"/>
                </a:solidFill>
              </a:rPr>
              <a:t>NT $30,000 </a:t>
            </a:r>
            <a:r>
              <a:rPr lang="zh-TW" altLang="en-US" dirty="0">
                <a:solidFill>
                  <a:schemeClr val="tx1"/>
                </a:solidFill>
              </a:rPr>
              <a:t>元</a:t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每個人有 </a:t>
            </a:r>
            <a:r>
              <a:rPr lang="en-US" altLang="zh-TW" dirty="0">
                <a:solidFill>
                  <a:schemeClr val="tx1"/>
                </a:solidFill>
              </a:rPr>
              <a:t>33.9 </a:t>
            </a:r>
            <a:r>
              <a:rPr lang="zh-TW" altLang="en-US" dirty="0">
                <a:solidFill>
                  <a:schemeClr val="tx1"/>
                </a:solidFill>
              </a:rPr>
              <a:t>個</a:t>
            </a:r>
            <a:r>
              <a:rPr lang="zh-TW" altLang="en-US" dirty="0" smtClean="0">
                <a:solidFill>
                  <a:schemeClr val="tx1"/>
                </a:solidFill>
              </a:rPr>
              <a:t>工作機會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5436096" y="3717032"/>
            <a:ext cx="2880320" cy="936104"/>
          </a:xfrm>
          <a:prstGeom prst="wedgeRoundRectCallout">
            <a:avLst>
              <a:gd name="adj1" fmla="val -74426"/>
              <a:gd name="adj2" fmla="val 22041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2.</a:t>
            </a:r>
            <a:r>
              <a:rPr lang="zh-TW" altLang="en-US" b="1" dirty="0" smtClean="0">
                <a:solidFill>
                  <a:schemeClr val="tx1"/>
                </a:solidFill>
              </a:rPr>
              <a:t>門市</a:t>
            </a:r>
            <a:r>
              <a:rPr lang="zh-TW" altLang="en-US" b="1" dirty="0">
                <a:solidFill>
                  <a:schemeClr val="tx1"/>
                </a:solidFill>
              </a:rPr>
              <a:t>營業類人員</a:t>
            </a:r>
            <a:r>
              <a:rPr lang="zh-TW" altLang="en-US" dirty="0">
                <a:solidFill>
                  <a:schemeClr val="tx1"/>
                </a:solidFill>
              </a:rPr>
              <a:t/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平均月薪 </a:t>
            </a:r>
            <a:r>
              <a:rPr lang="en-US" altLang="zh-TW" dirty="0">
                <a:solidFill>
                  <a:schemeClr val="tx1"/>
                </a:solidFill>
              </a:rPr>
              <a:t>NT $30,000 </a:t>
            </a:r>
            <a:r>
              <a:rPr lang="zh-TW" altLang="en-US" dirty="0">
                <a:solidFill>
                  <a:schemeClr val="tx1"/>
                </a:solidFill>
              </a:rPr>
              <a:t>元</a:t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每個人有 </a:t>
            </a:r>
            <a:r>
              <a:rPr lang="en-US" altLang="zh-TW" dirty="0">
                <a:solidFill>
                  <a:schemeClr val="tx1"/>
                </a:solidFill>
              </a:rPr>
              <a:t>5.8 </a:t>
            </a:r>
            <a:r>
              <a:rPr lang="zh-TW" altLang="en-US" dirty="0">
                <a:solidFill>
                  <a:schemeClr val="tx1"/>
                </a:solidFill>
              </a:rPr>
              <a:t>個工作機會</a:t>
            </a:r>
          </a:p>
        </p:txBody>
      </p:sp>
      <p:sp>
        <p:nvSpPr>
          <p:cNvPr id="17" name="圓角矩形圖說文字 16"/>
          <p:cNvSpPr/>
          <p:nvPr/>
        </p:nvSpPr>
        <p:spPr>
          <a:xfrm>
            <a:off x="611560" y="3501008"/>
            <a:ext cx="2880320" cy="936104"/>
          </a:xfrm>
          <a:prstGeom prst="wedgeRoundRectCallout">
            <a:avLst>
              <a:gd name="adj1" fmla="val 81661"/>
              <a:gd name="adj2" fmla="val 21879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3.</a:t>
            </a:r>
            <a:r>
              <a:rPr lang="zh-TW" altLang="en-US" b="1" dirty="0" smtClean="0">
                <a:solidFill>
                  <a:schemeClr val="tx1"/>
                </a:solidFill>
              </a:rPr>
              <a:t>餐飲</a:t>
            </a:r>
            <a:r>
              <a:rPr lang="zh-TW" altLang="en-US" b="1" dirty="0">
                <a:solidFill>
                  <a:schemeClr val="tx1"/>
                </a:solidFill>
              </a:rPr>
              <a:t>類人員</a:t>
            </a:r>
            <a:r>
              <a:rPr lang="zh-TW" altLang="en-US" dirty="0">
                <a:solidFill>
                  <a:schemeClr val="tx1"/>
                </a:solidFill>
              </a:rPr>
              <a:t/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平均月薪 </a:t>
            </a:r>
            <a:r>
              <a:rPr lang="en-US" altLang="zh-TW" dirty="0">
                <a:solidFill>
                  <a:schemeClr val="tx1"/>
                </a:solidFill>
              </a:rPr>
              <a:t>NT $31,000 </a:t>
            </a:r>
            <a:r>
              <a:rPr lang="zh-TW" altLang="en-US" dirty="0">
                <a:solidFill>
                  <a:schemeClr val="tx1"/>
                </a:solidFill>
              </a:rPr>
              <a:t>元</a:t>
            </a:r>
            <a:br>
              <a:rPr lang="zh-TW" altLang="en-US" dirty="0">
                <a:solidFill>
                  <a:schemeClr val="tx1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每個人有 </a:t>
            </a:r>
            <a:r>
              <a:rPr lang="en-US" altLang="zh-TW" dirty="0">
                <a:solidFill>
                  <a:schemeClr val="tx1"/>
                </a:solidFill>
              </a:rPr>
              <a:t>4.7 </a:t>
            </a:r>
            <a:r>
              <a:rPr lang="zh-TW" altLang="en-US" dirty="0">
                <a:solidFill>
                  <a:schemeClr val="tx1"/>
                </a:solidFill>
              </a:rPr>
              <a:t>個工作機會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73824" y="274638"/>
            <a:ext cx="2818656" cy="782332"/>
          </a:xfrm>
        </p:spPr>
        <p:txBody>
          <a:bodyPr/>
          <a:lstStyle/>
          <a:p>
            <a:pPr algn="r"/>
            <a:r>
              <a:rPr lang="en-US" altLang="zh-TW" dirty="0" smtClean="0">
                <a:solidFill>
                  <a:srgbClr val="002060"/>
                </a:solidFill>
              </a:rPr>
              <a:t>104</a:t>
            </a:r>
            <a:r>
              <a:rPr lang="zh-TW" altLang="en-US" dirty="0" smtClean="0">
                <a:solidFill>
                  <a:srgbClr val="002060"/>
                </a:solidFill>
              </a:rPr>
              <a:t>薪資情報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fld id="{223B4EE3-03FF-4E84-A0D9-BAFA20AC2EAE}" type="slidenum">
              <a:rPr kumimoji="0" lang="zh-TW" altLang="en-US" smtClean="0">
                <a:solidFill>
                  <a:srgbClr val="676767"/>
                </a:solidFill>
                <a:latin typeface="Times New Roman Bold" charset="0"/>
                <a:ea typeface="新細明體" pitchFamily="18" charset="-120"/>
              </a:rPr>
              <a:pPr eaLnBrk="1" hangingPunct="1"/>
              <a:t>19</a:t>
            </a:fld>
            <a:endParaRPr kumimoji="0" lang="en-US" altLang="zh-TW" smtClean="0">
              <a:solidFill>
                <a:srgbClr val="676767"/>
              </a:solidFill>
              <a:latin typeface="Times New Roman Bold" charset="0"/>
              <a:ea typeface="新細明體" pitchFamily="18" charset="-120"/>
            </a:endParaRPr>
          </a:p>
        </p:txBody>
      </p:sp>
      <p:cxnSp>
        <p:nvCxnSpPr>
          <p:cNvPr id="25603" name="直線單箭頭接點 5"/>
          <p:cNvCxnSpPr>
            <a:cxnSpLocks noChangeShapeType="1"/>
          </p:cNvCxnSpPr>
          <p:nvPr/>
        </p:nvCxnSpPr>
        <p:spPr bwMode="auto">
          <a:xfrm>
            <a:off x="755650" y="5589588"/>
            <a:ext cx="7561263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4" name="直線單箭頭接點 7"/>
          <p:cNvCxnSpPr>
            <a:cxnSpLocks noChangeShapeType="1"/>
          </p:cNvCxnSpPr>
          <p:nvPr/>
        </p:nvCxnSpPr>
        <p:spPr bwMode="auto">
          <a:xfrm flipV="1">
            <a:off x="2484438" y="1125538"/>
            <a:ext cx="0" cy="53276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文字方塊 10"/>
          <p:cNvSpPr txBox="1">
            <a:spLocks noChangeArrowheads="1"/>
          </p:cNvSpPr>
          <p:nvPr/>
        </p:nvSpPr>
        <p:spPr bwMode="auto">
          <a:xfrm>
            <a:off x="7019925" y="5881688"/>
            <a:ext cx="212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 sz="2000" b="1"/>
              <a:t>策略性</a:t>
            </a:r>
          </a:p>
        </p:txBody>
      </p:sp>
      <p:sp>
        <p:nvSpPr>
          <p:cNvPr id="25606" name="文字方塊 11"/>
          <p:cNvSpPr txBox="1">
            <a:spLocks noChangeArrowheads="1"/>
          </p:cNvSpPr>
          <p:nvPr/>
        </p:nvSpPr>
        <p:spPr bwMode="auto">
          <a:xfrm>
            <a:off x="468313" y="1730375"/>
            <a:ext cx="18002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 sz="2000" b="1"/>
              <a:t>稀少性</a:t>
            </a:r>
            <a:endParaRPr lang="en-US" altLang="zh-TW" sz="2000" b="1"/>
          </a:p>
          <a:p>
            <a:pPr eaLnBrk="1" hangingPunct="1"/>
            <a:endParaRPr lang="en-US" altLang="zh-TW" sz="2000" b="1"/>
          </a:p>
          <a:p>
            <a:pPr eaLnBrk="1" hangingPunct="1"/>
            <a:r>
              <a:rPr lang="zh-TW" altLang="en-US" sz="2000" b="1"/>
              <a:t>延伸：</a:t>
            </a:r>
            <a:endParaRPr lang="en-US" altLang="zh-TW" sz="2000" b="1"/>
          </a:p>
          <a:p>
            <a:pPr eaLnBrk="1" hangingPunct="1"/>
            <a:r>
              <a:rPr lang="zh-TW" altLang="en-US" sz="2000" b="1"/>
              <a:t>獨特性、</a:t>
            </a:r>
            <a:endParaRPr lang="en-US" altLang="zh-TW" sz="2000" b="1"/>
          </a:p>
          <a:p>
            <a:pPr eaLnBrk="1" hangingPunct="1"/>
            <a:r>
              <a:rPr lang="zh-TW" altLang="en-US" sz="2000" b="1"/>
              <a:t>難以取代性、</a:t>
            </a:r>
            <a:endParaRPr lang="en-US" altLang="zh-TW" sz="2000" b="1"/>
          </a:p>
          <a:p>
            <a:pPr eaLnBrk="1" hangingPunct="1"/>
            <a:r>
              <a:rPr lang="zh-TW" altLang="en-US" sz="2000" b="1"/>
              <a:t>培養時間</a:t>
            </a:r>
            <a:r>
              <a:rPr lang="en-US" altLang="zh-TW" sz="2000" b="1"/>
              <a:t>…</a:t>
            </a:r>
            <a:endParaRPr lang="zh-TW" altLang="en-US" sz="2000" b="1"/>
          </a:p>
        </p:txBody>
      </p:sp>
      <p:sp>
        <p:nvSpPr>
          <p:cNvPr id="15" name="圓角矩形 14"/>
          <p:cNvSpPr/>
          <p:nvPr/>
        </p:nvSpPr>
        <p:spPr bwMode="auto">
          <a:xfrm>
            <a:off x="3008313" y="2062163"/>
            <a:ext cx="1952625" cy="1582737"/>
          </a:xfrm>
          <a:prstGeom prst="roundRect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spcBef>
                <a:spcPts val="2100"/>
              </a:spcBef>
              <a:defRPr/>
            </a:pPr>
            <a:r>
              <a:rPr kumimoji="0" lang="zh-TW" altLang="en-US" sz="3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</a:rPr>
              <a:t>特殊</a:t>
            </a:r>
            <a:endParaRPr kumimoji="0" lang="en-US" altLang="zh-TW" sz="36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</a:endParaRPr>
          </a:p>
          <a:p>
            <a:pPr algn="ctr">
              <a:spcBef>
                <a:spcPts val="2100"/>
              </a:spcBef>
              <a:defRPr/>
            </a:pPr>
            <a:r>
              <a:rPr kumimoji="0" lang="zh-TW" altLang="en-US" sz="3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</a:rPr>
              <a:t>人才</a:t>
            </a:r>
          </a:p>
        </p:txBody>
      </p:sp>
      <p:sp>
        <p:nvSpPr>
          <p:cNvPr id="16" name="圓角矩形 15"/>
          <p:cNvSpPr/>
          <p:nvPr/>
        </p:nvSpPr>
        <p:spPr bwMode="auto">
          <a:xfrm>
            <a:off x="2987675" y="3716338"/>
            <a:ext cx="1952625" cy="1582737"/>
          </a:xfrm>
          <a:prstGeom prst="roundRect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spcBef>
                <a:spcPts val="2100"/>
              </a:spcBef>
              <a:defRPr/>
            </a:pPr>
            <a:r>
              <a:rPr kumimoji="0" lang="zh-TW" altLang="en-US" sz="3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</a:rPr>
              <a:t>事務</a:t>
            </a:r>
            <a:endParaRPr kumimoji="0" lang="en-US" altLang="zh-TW" sz="36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</a:endParaRPr>
          </a:p>
          <a:p>
            <a:pPr algn="ctr">
              <a:spcBef>
                <a:spcPts val="2100"/>
              </a:spcBef>
              <a:defRPr/>
            </a:pPr>
            <a:r>
              <a:rPr kumimoji="0" lang="zh-TW" altLang="en-US" sz="3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</a:rPr>
              <a:t>人才</a:t>
            </a:r>
          </a:p>
        </p:txBody>
      </p:sp>
      <p:sp>
        <p:nvSpPr>
          <p:cNvPr id="17" name="圓角矩形 16"/>
          <p:cNvSpPr/>
          <p:nvPr/>
        </p:nvSpPr>
        <p:spPr bwMode="auto">
          <a:xfrm>
            <a:off x="5003800" y="3719513"/>
            <a:ext cx="1952625" cy="1581150"/>
          </a:xfrm>
          <a:prstGeom prst="roundRect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spcBef>
                <a:spcPts val="2100"/>
              </a:spcBef>
              <a:defRPr/>
            </a:pPr>
            <a:r>
              <a:rPr kumimoji="0" lang="zh-TW" altLang="en-US" sz="3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</a:rPr>
              <a:t>一般</a:t>
            </a:r>
            <a:endParaRPr kumimoji="0" lang="en-US" altLang="zh-TW" sz="36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</a:endParaRPr>
          </a:p>
          <a:p>
            <a:pPr algn="ctr">
              <a:spcBef>
                <a:spcPts val="2100"/>
              </a:spcBef>
              <a:defRPr/>
            </a:pPr>
            <a:r>
              <a:rPr kumimoji="0" lang="zh-TW" altLang="en-US" sz="3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</a:rPr>
              <a:t>人才</a:t>
            </a:r>
          </a:p>
        </p:txBody>
      </p:sp>
      <p:sp>
        <p:nvSpPr>
          <p:cNvPr id="25610" name="圓角矩形 17"/>
          <p:cNvSpPr>
            <a:spLocks noChangeArrowheads="1"/>
          </p:cNvSpPr>
          <p:nvPr/>
        </p:nvSpPr>
        <p:spPr bwMode="auto">
          <a:xfrm>
            <a:off x="5067300" y="2060575"/>
            <a:ext cx="1952625" cy="15827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ts val="2100"/>
              </a:spcBef>
            </a:pPr>
            <a:r>
              <a:rPr kumimoji="0" lang="zh-TW" altLang="en-US" sz="3600" b="1">
                <a:solidFill>
                  <a:srgbClr val="FF0000"/>
                </a:solidFill>
                <a:latin typeface="微軟正黑體" pitchFamily="34" charset="-120"/>
              </a:rPr>
              <a:t>關鍵</a:t>
            </a:r>
            <a:endParaRPr kumimoji="0" lang="en-US" altLang="zh-TW" sz="3600" b="1">
              <a:solidFill>
                <a:srgbClr val="FF0000"/>
              </a:solidFill>
              <a:latin typeface="微軟正黑體" pitchFamily="34" charset="-120"/>
            </a:endParaRPr>
          </a:p>
          <a:p>
            <a:pPr algn="ctr">
              <a:spcBef>
                <a:spcPts val="2100"/>
              </a:spcBef>
            </a:pPr>
            <a:r>
              <a:rPr kumimoji="0" lang="zh-TW" altLang="en-US" sz="3600" b="1">
                <a:solidFill>
                  <a:srgbClr val="FF0000"/>
                </a:solidFill>
                <a:latin typeface="微軟正黑體" pitchFamily="34" charset="-120"/>
              </a:rPr>
              <a:t>人才</a:t>
            </a:r>
          </a:p>
        </p:txBody>
      </p:sp>
      <p:sp>
        <p:nvSpPr>
          <p:cNvPr id="25611" name="文字方塊 18"/>
          <p:cNvSpPr txBox="1">
            <a:spLocks noChangeArrowheads="1"/>
          </p:cNvSpPr>
          <p:nvPr/>
        </p:nvSpPr>
        <p:spPr bwMode="auto">
          <a:xfrm>
            <a:off x="1763688" y="188913"/>
            <a:ext cx="57800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algn="ctr" eaLnBrk="1" hangingPunct="1"/>
            <a:r>
              <a:rPr lang="zh-TW" altLang="en-US" sz="4400" b="1" dirty="0" smtClean="0"/>
              <a:t>企業人才</a:t>
            </a:r>
            <a:r>
              <a:rPr lang="zh-TW" altLang="en-US" sz="4400" b="1" dirty="0"/>
              <a:t>的價值與分類</a:t>
            </a:r>
            <a:endParaRPr lang="zh-TW" altLang="en-US" sz="1800" b="1" dirty="0"/>
          </a:p>
        </p:txBody>
      </p:sp>
      <p:sp>
        <p:nvSpPr>
          <p:cNvPr id="25612" name="文字方塊 7"/>
          <p:cNvSpPr txBox="1">
            <a:spLocks noChangeArrowheads="1"/>
          </p:cNvSpPr>
          <p:nvPr/>
        </p:nvSpPr>
        <p:spPr bwMode="auto">
          <a:xfrm>
            <a:off x="7092280" y="2420888"/>
            <a:ext cx="2016125" cy="95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F0000"/>
                </a:solidFill>
              </a:rPr>
              <a:t>企業</a:t>
            </a:r>
            <a:r>
              <a:rPr lang="zh-TW" altLang="en-US" sz="2000" b="1" dirty="0">
                <a:solidFill>
                  <a:srgbClr val="FF0000"/>
                </a:solidFill>
              </a:rPr>
              <a:t>需求度高，薪資彈性大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。</a:t>
            </a:r>
            <a:endParaRPr lang="en-US" altLang="zh-TW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684213" y="1412875"/>
            <a:ext cx="45799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kumimoji="0" lang="zh-TW" altLang="en-US" sz="28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陳嵩榮  </a:t>
            </a:r>
            <a:r>
              <a:rPr kumimoji="0" lang="en-US" altLang="zh-TW" sz="28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Joe Chen</a:t>
            </a:r>
            <a:endParaRPr kumimoji="0" lang="en-US" altLang="zh-TW" sz="2800" dirty="0" smtClean="0">
              <a:solidFill>
                <a:srgbClr val="333333"/>
              </a:solidFill>
              <a:latin typeface="微軟正黑體" pitchFamily="34" charset="-120"/>
              <a:sym typeface="Arial Black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kumimoji="0" lang="en-US" altLang="zh-TW" sz="20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104 </a:t>
            </a:r>
            <a:r>
              <a:rPr kumimoji="0" lang="zh-TW" altLang="en-US" sz="20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人力銀行  職涯營運總處 副總</a:t>
            </a:r>
            <a:r>
              <a:rPr kumimoji="0" lang="zh-TW" altLang="en-US" sz="2000" dirty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經理</a:t>
            </a:r>
            <a:endParaRPr lang="en-US" altLang="zh-TW" sz="2000" dirty="0" smtClean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</a:endParaRP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kumimoji="0" lang="zh-TW" altLang="en-US" sz="20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輔大資訊工程系</a:t>
            </a:r>
            <a:r>
              <a:rPr kumimoji="0" lang="en-US" altLang="zh-TW" sz="20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(1988~1993)</a:t>
            </a: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kumimoji="0" lang="zh-TW" altLang="en-US" sz="20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輔大圖書資訊學研究所</a:t>
            </a:r>
            <a:r>
              <a:rPr kumimoji="0" lang="en-US" altLang="zh-TW" sz="2000" dirty="0" smtClean="0">
                <a:solidFill>
                  <a:srgbClr val="333333"/>
                </a:solidFill>
                <a:latin typeface="微軟正黑體" pitchFamily="34" charset="-120"/>
                <a:sym typeface="Arial" charset="0"/>
              </a:rPr>
              <a:t>(1997~1999)</a:t>
            </a: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en-US" altLang="zh-TW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http://www.104.com.tw/</a:t>
            </a:r>
            <a:r>
              <a:rPr lang="zh-TW" alt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陳嵩榮</a:t>
            </a:r>
            <a:r>
              <a:rPr lang="en-US" altLang="zh-TW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-Joe</a:t>
            </a:r>
            <a:endParaRPr kumimoji="0" lang="en-US" altLang="zh-TW" sz="20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sym typeface="Arial" charset="0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1925638" y="295275"/>
            <a:ext cx="5110162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+mj-lt"/>
                <a:ea typeface="+mj-ea"/>
                <a:cs typeface="+mj-cs"/>
                <a:sym typeface="Tahoma" pitchFamily="34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9pPr>
          </a:lstStyle>
          <a:p>
            <a:pPr marL="0" indent="0">
              <a:defRPr/>
            </a:pPr>
            <a:r>
              <a:rPr kumimoji="0" lang="zh-TW" altLang="en-US" b="1" u="none" kern="0" dirty="0" smtClean="0">
                <a:latin typeface="微軟正黑體" pitchFamily="34" charset="-120"/>
                <a:ea typeface="微軟正黑體" pitchFamily="34" charset="-120"/>
              </a:rPr>
              <a:t>講師介紹</a:t>
            </a:r>
          </a:p>
        </p:txBody>
      </p:sp>
      <p:sp>
        <p:nvSpPr>
          <p:cNvPr id="28676" name="矩形 9"/>
          <p:cNvSpPr>
            <a:spLocks noChangeArrowheads="1"/>
          </p:cNvSpPr>
          <p:nvPr/>
        </p:nvSpPr>
        <p:spPr bwMode="auto">
          <a:xfrm>
            <a:off x="395288" y="5597525"/>
            <a:ext cx="14128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ctr">
              <a:lnSpc>
                <a:spcPct val="120000"/>
              </a:lnSpc>
              <a:spcBef>
                <a:spcPts val="1400"/>
              </a:spcBef>
            </a:pPr>
            <a:r>
              <a:rPr kumimoji="0"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燁隆鋼鐵 </a:t>
            </a:r>
            <a:r>
              <a:rPr kumimoji="0" lang="en-US" altLang="zh-TW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/>
            </a:r>
            <a:br>
              <a:rPr kumimoji="0" lang="en-US" altLang="zh-TW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</a:br>
            <a:r>
              <a:rPr kumimoji="0" lang="en-US" altLang="zh-TW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MIS</a:t>
            </a:r>
            <a:r>
              <a:rPr kumimoji="0" lang="zh-TW" altLang="en-US" sz="1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管理師</a:t>
            </a:r>
            <a:endParaRPr kumimoji="0" lang="en-US" altLang="zh-TW" sz="1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77" name="矩形 10"/>
          <p:cNvSpPr>
            <a:spLocks noChangeArrowheads="1"/>
          </p:cNvSpPr>
          <p:nvPr/>
        </p:nvSpPr>
        <p:spPr bwMode="auto">
          <a:xfrm>
            <a:off x="1998663" y="4797425"/>
            <a:ext cx="989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ctr">
              <a:lnSpc>
                <a:spcPct val="120000"/>
              </a:lnSpc>
              <a:spcBef>
                <a:spcPts val="1400"/>
              </a:spcBef>
            </a:pP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新浪網</a:t>
            </a:r>
            <a: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/>
            </a:r>
            <a:b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</a:b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產品經理</a:t>
            </a:r>
            <a:endParaRPr kumimoji="0" lang="en-US" altLang="zh-TW" sz="1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78" name="矩形 11"/>
          <p:cNvSpPr>
            <a:spLocks noChangeArrowheads="1"/>
          </p:cNvSpPr>
          <p:nvPr/>
        </p:nvSpPr>
        <p:spPr bwMode="auto">
          <a:xfrm>
            <a:off x="3157538" y="5580063"/>
            <a:ext cx="1198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ctr">
              <a:lnSpc>
                <a:spcPct val="120000"/>
              </a:lnSpc>
              <a:spcBef>
                <a:spcPts val="1400"/>
              </a:spcBef>
            </a:pP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台灣大哥大</a:t>
            </a:r>
            <a: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/>
            </a:r>
            <a:b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</a:b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行銷處主任</a:t>
            </a:r>
            <a:endParaRPr kumimoji="0" lang="en-US" altLang="zh-TW" sz="1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79" name="矩形 12"/>
          <p:cNvSpPr>
            <a:spLocks noChangeArrowheads="1"/>
          </p:cNvSpPr>
          <p:nvPr/>
        </p:nvSpPr>
        <p:spPr bwMode="auto">
          <a:xfrm>
            <a:off x="4140200" y="4797425"/>
            <a:ext cx="9572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>
              <a:lnSpc>
                <a:spcPct val="120000"/>
              </a:lnSpc>
              <a:spcBef>
                <a:spcPts val="1400"/>
              </a:spcBef>
            </a:pP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華藝數位</a:t>
            </a:r>
            <a: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/>
            </a:r>
            <a:b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</a:b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副總經理</a:t>
            </a:r>
            <a:endParaRPr kumimoji="0" lang="en-US" altLang="zh-TW" sz="1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0" name="矩形 13"/>
          <p:cNvSpPr>
            <a:spLocks noChangeArrowheads="1"/>
          </p:cNvSpPr>
          <p:nvPr/>
        </p:nvSpPr>
        <p:spPr bwMode="auto">
          <a:xfrm>
            <a:off x="5018088" y="5586413"/>
            <a:ext cx="1641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ctr">
              <a:lnSpc>
                <a:spcPct val="120000"/>
              </a:lnSpc>
              <a:spcBef>
                <a:spcPts val="1400"/>
              </a:spcBef>
            </a:pP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傳技資訊</a:t>
            </a:r>
            <a: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/>
            </a:r>
            <a:b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</a:b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產品專案處協理</a:t>
            </a:r>
            <a:endParaRPr kumimoji="0" lang="en-US" altLang="zh-TW" sz="1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cxnSp>
        <p:nvCxnSpPr>
          <p:cNvPr id="28681" name="直線單箭頭接點 15"/>
          <p:cNvCxnSpPr>
            <a:cxnSpLocks noChangeShapeType="1"/>
          </p:cNvCxnSpPr>
          <p:nvPr/>
        </p:nvCxnSpPr>
        <p:spPr bwMode="auto">
          <a:xfrm>
            <a:off x="485775" y="5446713"/>
            <a:ext cx="8189913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2" name="流程圖: 接點 18"/>
          <p:cNvSpPr>
            <a:spLocks noChangeArrowheads="1"/>
          </p:cNvSpPr>
          <p:nvPr/>
        </p:nvSpPr>
        <p:spPr bwMode="auto">
          <a:xfrm>
            <a:off x="485775" y="5373688"/>
            <a:ext cx="125413" cy="144462"/>
          </a:xfrm>
          <a:prstGeom prst="flowChartConnector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3" name="流程圖: 接點 30"/>
          <p:cNvSpPr>
            <a:spLocks noChangeArrowheads="1"/>
          </p:cNvSpPr>
          <p:nvPr/>
        </p:nvSpPr>
        <p:spPr bwMode="auto">
          <a:xfrm>
            <a:off x="1547813" y="5373688"/>
            <a:ext cx="125412" cy="144462"/>
          </a:xfrm>
          <a:prstGeom prst="flowChartConnector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4" name="流程圖: 接點 32"/>
          <p:cNvSpPr>
            <a:spLocks noChangeArrowheads="1"/>
          </p:cNvSpPr>
          <p:nvPr/>
        </p:nvSpPr>
        <p:spPr bwMode="auto">
          <a:xfrm>
            <a:off x="3348038" y="5373688"/>
            <a:ext cx="125412" cy="144462"/>
          </a:xfrm>
          <a:prstGeom prst="flowChartConnector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5" name="流程圖: 接點 36"/>
          <p:cNvSpPr>
            <a:spLocks noChangeArrowheads="1"/>
          </p:cNvSpPr>
          <p:nvPr/>
        </p:nvSpPr>
        <p:spPr bwMode="auto">
          <a:xfrm>
            <a:off x="6300788" y="5373688"/>
            <a:ext cx="125412" cy="144462"/>
          </a:xfrm>
          <a:prstGeom prst="flowChartConnector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6" name="矩形 38"/>
          <p:cNvSpPr>
            <a:spLocks noChangeArrowheads="1"/>
          </p:cNvSpPr>
          <p:nvPr/>
        </p:nvSpPr>
        <p:spPr bwMode="auto">
          <a:xfrm>
            <a:off x="6804025" y="5022850"/>
            <a:ext cx="13477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ctr">
              <a:lnSpc>
                <a:spcPct val="120000"/>
              </a:lnSpc>
              <a:spcBef>
                <a:spcPts val="1400"/>
              </a:spcBef>
            </a:pPr>
            <a:r>
              <a:rPr kumimoji="0" lang="en-US" altLang="zh-TW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104</a:t>
            </a:r>
            <a:r>
              <a:rPr kumimoji="0" lang="zh-TW" altLang="en-US" sz="1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人力銀行</a:t>
            </a:r>
            <a:endParaRPr kumimoji="0" lang="en-US" altLang="zh-TW" sz="1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7" name="流程圖: 接點 39"/>
          <p:cNvSpPr>
            <a:spLocks noChangeArrowheads="1"/>
          </p:cNvSpPr>
          <p:nvPr/>
        </p:nvSpPr>
        <p:spPr bwMode="auto">
          <a:xfrm>
            <a:off x="3995738" y="5373688"/>
            <a:ext cx="125412" cy="144462"/>
          </a:xfrm>
          <a:prstGeom prst="flowChartConnector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28688" name="流程圖: 接點 40"/>
          <p:cNvSpPr>
            <a:spLocks noChangeArrowheads="1"/>
          </p:cNvSpPr>
          <p:nvPr/>
        </p:nvSpPr>
        <p:spPr bwMode="auto">
          <a:xfrm>
            <a:off x="5148263" y="5373688"/>
            <a:ext cx="125412" cy="144462"/>
          </a:xfrm>
          <a:prstGeom prst="flowChartConnector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1944216" cy="716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C:\Users\chiaochen.yuan\Documents\104+\對外溝通\20141227\Jo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3645024"/>
            <a:ext cx="1409700" cy="1409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1368425"/>
            <a:ext cx="30765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3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內容版面配置區 4"/>
          <p:cNvGraphicFramePr>
            <a:graphicFrameLocks noGrp="1"/>
          </p:cNvGraphicFramePr>
          <p:nvPr>
            <p:ph idx="1"/>
          </p:nvPr>
        </p:nvGraphicFramePr>
        <p:xfrm>
          <a:off x="-698500" y="425450"/>
          <a:ext cx="8969375" cy="61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r:id="rId3" imgW="8974090" imgH="6108721" progId="Excel.Chart.8">
                  <p:embed/>
                </p:oleObj>
              </mc:Choice>
              <mc:Fallback>
                <p:oleObj r:id="rId3" imgW="8974090" imgH="610872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98500" y="425450"/>
                        <a:ext cx="8969375" cy="611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4427538" y="7026275"/>
            <a:ext cx="292100" cy="2921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fld id="{A068B46A-3E8B-46CD-A780-B118F5BCD718}" type="slidenum">
              <a:rPr kumimoji="0" lang="zh-TW" altLang="en-US" smtClean="0">
                <a:solidFill>
                  <a:srgbClr val="676767"/>
                </a:solidFill>
                <a:latin typeface="Times New Roman Bold" charset="0"/>
                <a:ea typeface="新細明體" pitchFamily="18" charset="-120"/>
              </a:rPr>
              <a:pPr eaLnBrk="1" hangingPunct="1"/>
              <a:t>20</a:t>
            </a:fld>
            <a:endParaRPr kumimoji="0" lang="en-US" altLang="zh-TW" smtClean="0">
              <a:solidFill>
                <a:srgbClr val="676767"/>
              </a:solidFill>
              <a:latin typeface="Times New Roman Bold" charset="0"/>
              <a:ea typeface="新細明體" pitchFamily="18" charset="-120"/>
            </a:endParaRPr>
          </a:p>
        </p:txBody>
      </p:sp>
      <p:sp>
        <p:nvSpPr>
          <p:cNvPr id="13316" name="文字方塊 5"/>
          <p:cNvSpPr txBox="1">
            <a:spLocks noChangeArrowheads="1"/>
          </p:cNvSpPr>
          <p:nvPr/>
        </p:nvSpPr>
        <p:spPr bwMode="auto">
          <a:xfrm>
            <a:off x="7258050" y="1908175"/>
            <a:ext cx="185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 sz="2000" b="1"/>
              <a:t>業務相關</a:t>
            </a:r>
          </a:p>
        </p:txBody>
      </p:sp>
      <p:sp>
        <p:nvSpPr>
          <p:cNvPr id="13317" name="文字方塊 6"/>
          <p:cNvSpPr txBox="1">
            <a:spLocks noChangeArrowheads="1"/>
          </p:cNvSpPr>
          <p:nvPr/>
        </p:nvSpPr>
        <p:spPr bwMode="auto">
          <a:xfrm>
            <a:off x="468313" y="1989138"/>
            <a:ext cx="208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 sz="2000" b="1"/>
              <a:t>工程研發</a:t>
            </a:r>
          </a:p>
        </p:txBody>
      </p:sp>
      <p:sp>
        <p:nvSpPr>
          <p:cNvPr id="13318" name="文字方塊 7"/>
          <p:cNvSpPr txBox="1">
            <a:spLocks noChangeArrowheads="1"/>
          </p:cNvSpPr>
          <p:nvPr/>
        </p:nvSpPr>
        <p:spPr bwMode="auto">
          <a:xfrm>
            <a:off x="3894138" y="6457950"/>
            <a:ext cx="2300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 sz="2000" b="1"/>
              <a:t>技術專業</a:t>
            </a:r>
          </a:p>
        </p:txBody>
      </p:sp>
      <p:sp>
        <p:nvSpPr>
          <p:cNvPr id="13319" name="文字方塊 8"/>
          <p:cNvSpPr txBox="1">
            <a:spLocks noChangeArrowheads="1"/>
          </p:cNvSpPr>
          <p:nvPr/>
        </p:nvSpPr>
        <p:spPr bwMode="auto">
          <a:xfrm>
            <a:off x="4751388" y="1100138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電話客服人員</a:t>
            </a:r>
          </a:p>
        </p:txBody>
      </p:sp>
      <p:sp>
        <p:nvSpPr>
          <p:cNvPr id="13320" name="文字方塊 9"/>
          <p:cNvSpPr txBox="1">
            <a:spLocks noChangeArrowheads="1"/>
          </p:cNvSpPr>
          <p:nvPr/>
        </p:nvSpPr>
        <p:spPr bwMode="auto">
          <a:xfrm>
            <a:off x="6151563" y="3236913"/>
            <a:ext cx="129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國內業務人員</a:t>
            </a:r>
          </a:p>
        </p:txBody>
      </p:sp>
      <p:sp>
        <p:nvSpPr>
          <p:cNvPr id="13321" name="文字方塊 10"/>
          <p:cNvSpPr txBox="1">
            <a:spLocks noChangeArrowheads="1"/>
          </p:cNvSpPr>
          <p:nvPr/>
        </p:nvSpPr>
        <p:spPr bwMode="auto">
          <a:xfrm>
            <a:off x="4840288" y="2632075"/>
            <a:ext cx="1406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國外業務人員</a:t>
            </a:r>
          </a:p>
        </p:txBody>
      </p:sp>
      <p:sp>
        <p:nvSpPr>
          <p:cNvPr id="13322" name="文字方塊 11"/>
          <p:cNvSpPr txBox="1">
            <a:spLocks noChangeArrowheads="1"/>
          </p:cNvSpPr>
          <p:nvPr/>
        </p:nvSpPr>
        <p:spPr bwMode="auto">
          <a:xfrm>
            <a:off x="5364163" y="1598613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電話行銷人員</a:t>
            </a:r>
          </a:p>
        </p:txBody>
      </p:sp>
      <p:sp>
        <p:nvSpPr>
          <p:cNvPr id="13323" name="文字方塊 12"/>
          <p:cNvSpPr txBox="1">
            <a:spLocks noChangeArrowheads="1"/>
          </p:cNvSpPr>
          <p:nvPr/>
        </p:nvSpPr>
        <p:spPr bwMode="auto">
          <a:xfrm>
            <a:off x="6283325" y="2533650"/>
            <a:ext cx="109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融資</a:t>
            </a:r>
            <a:r>
              <a:rPr lang="en-US" altLang="zh-TW"/>
              <a:t>/</a:t>
            </a:r>
            <a:r>
              <a:rPr lang="zh-TW" altLang="en-US"/>
              <a:t>信用業務人員</a:t>
            </a:r>
          </a:p>
        </p:txBody>
      </p:sp>
      <p:sp>
        <p:nvSpPr>
          <p:cNvPr id="13324" name="文字方塊 13"/>
          <p:cNvSpPr txBox="1">
            <a:spLocks noChangeArrowheads="1"/>
          </p:cNvSpPr>
          <p:nvPr/>
        </p:nvSpPr>
        <p:spPr bwMode="auto">
          <a:xfrm>
            <a:off x="4965700" y="2184400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金融理財專員</a:t>
            </a:r>
          </a:p>
        </p:txBody>
      </p:sp>
      <p:sp>
        <p:nvSpPr>
          <p:cNvPr id="13325" name="文字方塊 14"/>
          <p:cNvSpPr txBox="1">
            <a:spLocks noChangeArrowheads="1"/>
          </p:cNvSpPr>
          <p:nvPr/>
        </p:nvSpPr>
        <p:spPr bwMode="auto">
          <a:xfrm>
            <a:off x="2519363" y="5084763"/>
            <a:ext cx="792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藥師</a:t>
            </a:r>
          </a:p>
        </p:txBody>
      </p:sp>
      <p:sp>
        <p:nvSpPr>
          <p:cNvPr id="13326" name="文字方塊 15"/>
          <p:cNvSpPr txBox="1">
            <a:spLocks noChangeArrowheads="1"/>
          </p:cNvSpPr>
          <p:nvPr/>
        </p:nvSpPr>
        <p:spPr bwMode="auto">
          <a:xfrm>
            <a:off x="5545138" y="5092700"/>
            <a:ext cx="1189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水電工程師</a:t>
            </a:r>
          </a:p>
        </p:txBody>
      </p:sp>
      <p:sp>
        <p:nvSpPr>
          <p:cNvPr id="13327" name="文字方塊 16"/>
          <p:cNvSpPr txBox="1">
            <a:spLocks noChangeArrowheads="1"/>
          </p:cNvSpPr>
          <p:nvPr/>
        </p:nvSpPr>
        <p:spPr bwMode="auto">
          <a:xfrm>
            <a:off x="3870325" y="5929313"/>
            <a:ext cx="1227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營造工程師</a:t>
            </a:r>
          </a:p>
        </p:txBody>
      </p:sp>
      <p:sp>
        <p:nvSpPr>
          <p:cNvPr id="13328" name="文字方塊 17"/>
          <p:cNvSpPr txBox="1">
            <a:spLocks noChangeArrowheads="1"/>
          </p:cNvSpPr>
          <p:nvPr/>
        </p:nvSpPr>
        <p:spPr bwMode="auto">
          <a:xfrm>
            <a:off x="3851275" y="3789363"/>
            <a:ext cx="1081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土木技師</a:t>
            </a:r>
            <a:endParaRPr lang="en-US" altLang="zh-TW"/>
          </a:p>
          <a:p>
            <a:pPr eaLnBrk="1" hangingPunct="1"/>
            <a:r>
              <a:rPr lang="zh-TW" altLang="en-US"/>
              <a:t>土木工程師</a:t>
            </a:r>
          </a:p>
        </p:txBody>
      </p:sp>
      <p:sp>
        <p:nvSpPr>
          <p:cNvPr id="13329" name="文字方塊 18"/>
          <p:cNvSpPr txBox="1">
            <a:spLocks noChangeArrowheads="1"/>
          </p:cNvSpPr>
          <p:nvPr/>
        </p:nvSpPr>
        <p:spPr bwMode="auto">
          <a:xfrm>
            <a:off x="3348038" y="1730375"/>
            <a:ext cx="1223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en-US" altLang="zh-TW"/>
              <a:t>Internet</a:t>
            </a:r>
          </a:p>
          <a:p>
            <a:pPr eaLnBrk="1" hangingPunct="1"/>
            <a:r>
              <a:rPr lang="zh-TW" altLang="en-US"/>
              <a:t>程式設計師</a:t>
            </a:r>
          </a:p>
        </p:txBody>
      </p:sp>
      <p:sp>
        <p:nvSpPr>
          <p:cNvPr id="13330" name="文字方塊 19"/>
          <p:cNvSpPr txBox="1">
            <a:spLocks noChangeArrowheads="1"/>
          </p:cNvSpPr>
          <p:nvPr/>
        </p:nvSpPr>
        <p:spPr bwMode="auto">
          <a:xfrm>
            <a:off x="2987675" y="5516563"/>
            <a:ext cx="1404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工地監工</a:t>
            </a:r>
            <a:r>
              <a:rPr lang="en-US" altLang="zh-TW"/>
              <a:t>/</a:t>
            </a:r>
            <a:r>
              <a:rPr lang="zh-TW" altLang="en-US"/>
              <a:t>主任</a:t>
            </a:r>
          </a:p>
        </p:txBody>
      </p:sp>
      <p:sp>
        <p:nvSpPr>
          <p:cNvPr id="13331" name="文字方塊 20"/>
          <p:cNvSpPr txBox="1">
            <a:spLocks noChangeArrowheads="1"/>
          </p:cNvSpPr>
          <p:nvPr/>
        </p:nvSpPr>
        <p:spPr bwMode="auto">
          <a:xfrm>
            <a:off x="1979613" y="2944813"/>
            <a:ext cx="154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軟體設計工程師</a:t>
            </a:r>
          </a:p>
        </p:txBody>
      </p:sp>
      <p:sp>
        <p:nvSpPr>
          <p:cNvPr id="14356" name="文字方塊 21"/>
          <p:cNvSpPr txBox="1">
            <a:spLocks noChangeArrowheads="1"/>
          </p:cNvSpPr>
          <p:nvPr/>
        </p:nvSpPr>
        <p:spPr bwMode="auto">
          <a:xfrm>
            <a:off x="5791200" y="6234113"/>
            <a:ext cx="3262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註：以研究方法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「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104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資料庫量化初篩」的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34</a:t>
            </a:r>
            <a:r>
              <a:rPr lang="zh-TW" altLang="en-US" sz="1200" dirty="0" smtClean="0">
                <a:solidFill>
                  <a:schemeClr val="bg1">
                    <a:lumMod val="65000"/>
                  </a:schemeClr>
                </a:solidFill>
              </a:rPr>
              <a:t>種職務為主</a:t>
            </a:r>
            <a:endParaRPr lang="zh-TW" alt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13333" name="文字方塊 22"/>
          <p:cNvSpPr txBox="1">
            <a:spLocks noChangeArrowheads="1"/>
          </p:cNvSpPr>
          <p:nvPr/>
        </p:nvSpPr>
        <p:spPr bwMode="auto">
          <a:xfrm>
            <a:off x="1979613" y="3933825"/>
            <a:ext cx="1447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韌體設計工程師</a:t>
            </a:r>
          </a:p>
        </p:txBody>
      </p:sp>
      <p:sp>
        <p:nvSpPr>
          <p:cNvPr id="13334" name="文字方塊 23"/>
          <p:cNvSpPr txBox="1">
            <a:spLocks noChangeArrowheads="1"/>
          </p:cNvSpPr>
          <p:nvPr/>
        </p:nvSpPr>
        <p:spPr bwMode="auto">
          <a:xfrm>
            <a:off x="4598988" y="4994275"/>
            <a:ext cx="1541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建築設計</a:t>
            </a:r>
            <a:endParaRPr lang="en-US" altLang="zh-TW"/>
          </a:p>
          <a:p>
            <a:pPr eaLnBrk="1" hangingPunct="1"/>
            <a:r>
              <a:rPr lang="zh-TW" altLang="en-US"/>
              <a:t>繪圖人員</a:t>
            </a:r>
          </a:p>
        </p:txBody>
      </p:sp>
      <p:sp>
        <p:nvSpPr>
          <p:cNvPr id="13335" name="文字方塊 24"/>
          <p:cNvSpPr txBox="1">
            <a:spLocks noChangeArrowheads="1"/>
          </p:cNvSpPr>
          <p:nvPr/>
        </p:nvSpPr>
        <p:spPr bwMode="auto">
          <a:xfrm>
            <a:off x="3635375" y="3016250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類比</a:t>
            </a:r>
            <a:r>
              <a:rPr lang="en-US" altLang="zh-TW"/>
              <a:t>IC</a:t>
            </a:r>
            <a:r>
              <a:rPr lang="zh-TW" altLang="en-US"/>
              <a:t>設計工程師</a:t>
            </a:r>
          </a:p>
        </p:txBody>
      </p:sp>
      <p:sp>
        <p:nvSpPr>
          <p:cNvPr id="13336" name="文字方塊 25"/>
          <p:cNvSpPr txBox="1">
            <a:spLocks noChangeArrowheads="1"/>
          </p:cNvSpPr>
          <p:nvPr/>
        </p:nvSpPr>
        <p:spPr bwMode="auto">
          <a:xfrm>
            <a:off x="5584825" y="4562475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室內設計</a:t>
            </a:r>
            <a:endParaRPr lang="en-US" altLang="zh-TW"/>
          </a:p>
          <a:p>
            <a:pPr eaLnBrk="1" hangingPunct="1"/>
            <a:r>
              <a:rPr lang="zh-TW" altLang="en-US"/>
              <a:t>裝潢人員</a:t>
            </a:r>
          </a:p>
        </p:txBody>
      </p:sp>
      <p:sp>
        <p:nvSpPr>
          <p:cNvPr id="13337" name="文字方塊 26"/>
          <p:cNvSpPr txBox="1">
            <a:spLocks noChangeArrowheads="1"/>
          </p:cNvSpPr>
          <p:nvPr/>
        </p:nvSpPr>
        <p:spPr bwMode="auto">
          <a:xfrm>
            <a:off x="3063875" y="2520950"/>
            <a:ext cx="172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數位</a:t>
            </a:r>
            <a:r>
              <a:rPr lang="en-US" altLang="zh-TW"/>
              <a:t>IC</a:t>
            </a:r>
            <a:r>
              <a:rPr lang="zh-TW" altLang="en-US"/>
              <a:t>設計工程師</a:t>
            </a:r>
          </a:p>
        </p:txBody>
      </p:sp>
      <p:sp>
        <p:nvSpPr>
          <p:cNvPr id="13338" name="文字方塊 27"/>
          <p:cNvSpPr txBox="1">
            <a:spLocks noChangeArrowheads="1"/>
          </p:cNvSpPr>
          <p:nvPr/>
        </p:nvSpPr>
        <p:spPr bwMode="auto">
          <a:xfrm>
            <a:off x="2663825" y="4560888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塑膠射出技術人員</a:t>
            </a:r>
          </a:p>
        </p:txBody>
      </p:sp>
      <p:sp>
        <p:nvSpPr>
          <p:cNvPr id="13339" name="文字方塊 28"/>
          <p:cNvSpPr txBox="1">
            <a:spLocks noChangeArrowheads="1"/>
          </p:cNvSpPr>
          <p:nvPr/>
        </p:nvSpPr>
        <p:spPr bwMode="auto">
          <a:xfrm>
            <a:off x="3259138" y="1125538"/>
            <a:ext cx="12414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en-US" altLang="zh-TW"/>
              <a:t>BIOS</a:t>
            </a:r>
            <a:r>
              <a:rPr lang="zh-TW" altLang="en-US"/>
              <a:t>工程師</a:t>
            </a:r>
          </a:p>
        </p:txBody>
      </p:sp>
      <p:sp>
        <p:nvSpPr>
          <p:cNvPr id="13340" name="文字方塊 29"/>
          <p:cNvSpPr txBox="1">
            <a:spLocks noChangeArrowheads="1"/>
          </p:cNvSpPr>
          <p:nvPr/>
        </p:nvSpPr>
        <p:spPr bwMode="auto">
          <a:xfrm>
            <a:off x="2555875" y="1484313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en-US" altLang="zh-TW"/>
              <a:t>RF</a:t>
            </a:r>
            <a:r>
              <a:rPr lang="zh-TW" altLang="en-US"/>
              <a:t>通訊工程師</a:t>
            </a:r>
          </a:p>
        </p:txBody>
      </p:sp>
      <p:sp>
        <p:nvSpPr>
          <p:cNvPr id="13341" name="文字方塊 30"/>
          <p:cNvSpPr txBox="1">
            <a:spLocks noChangeArrowheads="1"/>
          </p:cNvSpPr>
          <p:nvPr/>
        </p:nvSpPr>
        <p:spPr bwMode="auto">
          <a:xfrm>
            <a:off x="4865688" y="5805488"/>
            <a:ext cx="1722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日式廚師</a:t>
            </a:r>
          </a:p>
        </p:txBody>
      </p:sp>
      <p:sp>
        <p:nvSpPr>
          <p:cNvPr id="13342" name="文字方塊 32"/>
          <p:cNvSpPr txBox="1">
            <a:spLocks noChangeArrowheads="1"/>
          </p:cNvSpPr>
          <p:nvPr/>
        </p:nvSpPr>
        <p:spPr bwMode="auto">
          <a:xfrm>
            <a:off x="3224213" y="4921250"/>
            <a:ext cx="1311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en-US" altLang="zh-TW"/>
              <a:t>CNC</a:t>
            </a:r>
            <a:r>
              <a:rPr lang="zh-TW" altLang="en-US"/>
              <a:t>電腦程式編排人員</a:t>
            </a:r>
          </a:p>
        </p:txBody>
      </p:sp>
      <p:sp>
        <p:nvSpPr>
          <p:cNvPr id="13343" name="文字方塊 33"/>
          <p:cNvSpPr txBox="1">
            <a:spLocks noChangeArrowheads="1"/>
          </p:cNvSpPr>
          <p:nvPr/>
        </p:nvSpPr>
        <p:spPr bwMode="auto">
          <a:xfrm>
            <a:off x="2411413" y="2081213"/>
            <a:ext cx="11541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機構工程師</a:t>
            </a:r>
          </a:p>
        </p:txBody>
      </p:sp>
      <p:sp>
        <p:nvSpPr>
          <p:cNvPr id="13344" name="文字方塊 34"/>
          <p:cNvSpPr txBox="1">
            <a:spLocks noChangeArrowheads="1"/>
          </p:cNvSpPr>
          <p:nvPr/>
        </p:nvSpPr>
        <p:spPr bwMode="auto">
          <a:xfrm>
            <a:off x="5545138" y="5483225"/>
            <a:ext cx="1006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西餐廚師</a:t>
            </a:r>
          </a:p>
        </p:txBody>
      </p:sp>
      <p:sp>
        <p:nvSpPr>
          <p:cNvPr id="13345" name="文字方塊 35"/>
          <p:cNvSpPr txBox="1">
            <a:spLocks noChangeArrowheads="1"/>
          </p:cNvSpPr>
          <p:nvPr/>
        </p:nvSpPr>
        <p:spPr bwMode="auto">
          <a:xfrm>
            <a:off x="5908675" y="3860800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醫藥業務代表</a:t>
            </a:r>
          </a:p>
        </p:txBody>
      </p:sp>
      <p:sp>
        <p:nvSpPr>
          <p:cNvPr id="13346" name="文字方塊 37"/>
          <p:cNvSpPr txBox="1">
            <a:spLocks noChangeArrowheads="1"/>
          </p:cNvSpPr>
          <p:nvPr/>
        </p:nvSpPr>
        <p:spPr bwMode="auto">
          <a:xfrm>
            <a:off x="2376488" y="4865688"/>
            <a:ext cx="935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營養師</a:t>
            </a:r>
          </a:p>
        </p:txBody>
      </p:sp>
      <p:sp>
        <p:nvSpPr>
          <p:cNvPr id="13347" name="文字方塊 38"/>
          <p:cNvSpPr txBox="1">
            <a:spLocks noChangeArrowheads="1"/>
          </p:cNvSpPr>
          <p:nvPr/>
        </p:nvSpPr>
        <p:spPr bwMode="auto">
          <a:xfrm>
            <a:off x="1763713" y="3429000"/>
            <a:ext cx="1890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電信</a:t>
            </a:r>
            <a:r>
              <a:rPr lang="en-US" altLang="zh-TW"/>
              <a:t>/</a:t>
            </a:r>
            <a:r>
              <a:rPr lang="zh-TW" altLang="en-US"/>
              <a:t>通訊系統工程師</a:t>
            </a:r>
          </a:p>
        </p:txBody>
      </p:sp>
      <p:sp>
        <p:nvSpPr>
          <p:cNvPr id="13348" name="文字方塊 39"/>
          <p:cNvSpPr txBox="1">
            <a:spLocks noChangeArrowheads="1"/>
          </p:cNvSpPr>
          <p:nvPr/>
        </p:nvSpPr>
        <p:spPr bwMode="auto">
          <a:xfrm>
            <a:off x="5070475" y="3984625"/>
            <a:ext cx="6508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商標專利人員</a:t>
            </a:r>
          </a:p>
        </p:txBody>
      </p:sp>
      <p:sp>
        <p:nvSpPr>
          <p:cNvPr id="13349" name="文字方塊 40"/>
          <p:cNvSpPr txBox="1">
            <a:spLocks noChangeArrowheads="1"/>
          </p:cNvSpPr>
          <p:nvPr/>
        </p:nvSpPr>
        <p:spPr bwMode="auto">
          <a:xfrm>
            <a:off x="1979613" y="2387600"/>
            <a:ext cx="90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硬體研發工程師</a:t>
            </a:r>
          </a:p>
        </p:txBody>
      </p:sp>
      <p:sp>
        <p:nvSpPr>
          <p:cNvPr id="13350" name="文字方塊 41"/>
          <p:cNvSpPr txBox="1">
            <a:spLocks noChangeArrowheads="1"/>
          </p:cNvSpPr>
          <p:nvPr/>
        </p:nvSpPr>
        <p:spPr bwMode="auto">
          <a:xfrm>
            <a:off x="4716463" y="5516563"/>
            <a:ext cx="13319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中餐廚師</a:t>
            </a:r>
          </a:p>
        </p:txBody>
      </p:sp>
      <p:sp>
        <p:nvSpPr>
          <p:cNvPr id="13351" name="文字方塊 42"/>
          <p:cNvSpPr txBox="1">
            <a:spLocks noChangeArrowheads="1"/>
          </p:cNvSpPr>
          <p:nvPr/>
        </p:nvSpPr>
        <p:spPr bwMode="auto">
          <a:xfrm>
            <a:off x="3311525" y="4283075"/>
            <a:ext cx="162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醫事放射師</a:t>
            </a:r>
          </a:p>
        </p:txBody>
      </p:sp>
      <p:sp>
        <p:nvSpPr>
          <p:cNvPr id="13352" name="文字方塊 43"/>
          <p:cNvSpPr txBox="1">
            <a:spLocks noChangeArrowheads="1"/>
          </p:cNvSpPr>
          <p:nvPr/>
        </p:nvSpPr>
        <p:spPr bwMode="auto">
          <a:xfrm>
            <a:off x="4356100" y="4508500"/>
            <a:ext cx="717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eaLnBrk="1" hangingPunct="1"/>
            <a:r>
              <a:rPr lang="zh-TW" altLang="en-US"/>
              <a:t>製鞋類人員</a:t>
            </a:r>
          </a:p>
        </p:txBody>
      </p:sp>
      <p:sp>
        <p:nvSpPr>
          <p:cNvPr id="13353" name="文字方塊 44"/>
          <p:cNvSpPr txBox="1">
            <a:spLocks noChangeArrowheads="1"/>
          </p:cNvSpPr>
          <p:nvPr/>
        </p:nvSpPr>
        <p:spPr bwMode="auto">
          <a:xfrm>
            <a:off x="1979613" y="150813"/>
            <a:ext cx="5394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algn="ctr" eaLnBrk="1" hangingPunct="1"/>
            <a:r>
              <a:rPr lang="zh-TW" altLang="en-US" sz="3200" b="1"/>
              <a:t>關鍵職務三強鼎立</a:t>
            </a:r>
          </a:p>
        </p:txBody>
      </p:sp>
      <p:sp>
        <p:nvSpPr>
          <p:cNvPr id="13354" name="文字方塊 35"/>
          <p:cNvSpPr txBox="1">
            <a:spLocks noChangeArrowheads="1"/>
          </p:cNvSpPr>
          <p:nvPr/>
        </p:nvSpPr>
        <p:spPr bwMode="auto">
          <a:xfrm>
            <a:off x="4751388" y="3044825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1pPr>
            <a:lvl2pPr marL="742950" indent="-28575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2pPr>
            <a:lvl3pPr marL="11430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3pPr>
            <a:lvl4pPr marL="16002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4pPr>
            <a:lvl5pPr marL="2057400" indent="-228600" eaLnBrk="0" hangingPunct="0"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Tahoma" pitchFamily="34" charset="0"/>
                <a:ea typeface="微軟正黑體" pitchFamily="34" charset="-120"/>
                <a:sym typeface="Times New Roman Bold" charset="0"/>
              </a:defRPr>
            </a:lvl9pPr>
          </a:lstStyle>
          <a:p>
            <a:pPr algn="ctr" eaLnBrk="1" hangingPunct="1"/>
            <a:r>
              <a:rPr lang="zh-TW" altLang="en-US"/>
              <a:t>連鎖店管理人員</a:t>
            </a:r>
            <a:endParaRPr lang="en-US" altLang="zh-TW"/>
          </a:p>
          <a:p>
            <a:pPr algn="ctr" eaLnBrk="1" hangingPunct="1"/>
            <a:r>
              <a:rPr lang="zh-TW" altLang="en-US"/>
              <a:t>店長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235503" y="2348880"/>
            <a:ext cx="187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不限科系背景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 bwMode="auto">
          <a:xfrm>
            <a:off x="0" y="2204864"/>
            <a:ext cx="9144000" cy="2160240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lvl="0" algn="ctr"/>
            <a:r>
              <a:rPr lang="zh-TW" altLang="en-US" sz="5400" b="1" dirty="0"/>
              <a:t>在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變動</a:t>
            </a:r>
            <a:r>
              <a:rPr lang="zh-TW" altLang="en-US" sz="5400" b="1" dirty="0">
                <a:solidFill>
                  <a:srgbClr val="FF0000"/>
                </a:solidFill>
              </a:rPr>
              <a:t>已成常態</a:t>
            </a:r>
            <a:r>
              <a:rPr lang="zh-TW" altLang="en-US" sz="5400" b="1" dirty="0"/>
              <a:t>的</a:t>
            </a:r>
            <a:r>
              <a:rPr lang="zh-TW" altLang="zh-TW" sz="5400" b="1" dirty="0"/>
              <a:t>職</a:t>
            </a:r>
            <a:r>
              <a:rPr lang="zh-TW" altLang="zh-TW" sz="5400" b="1" dirty="0" smtClean="0"/>
              <a:t>場</a:t>
            </a:r>
            <a:r>
              <a:rPr lang="zh-TW" altLang="en-US" sz="5400" b="1" dirty="0" smtClean="0"/>
              <a:t>，</a:t>
            </a:r>
            <a:endParaRPr lang="en-US" altLang="zh-TW" sz="5400" b="1" dirty="0"/>
          </a:p>
          <a:p>
            <a:pPr lvl="0" algn="ctr"/>
            <a:r>
              <a:rPr lang="zh-TW" altLang="en-US" sz="7200" b="1" dirty="0">
                <a:solidFill>
                  <a:srgbClr val="0000FF"/>
                </a:solidFill>
              </a:rPr>
              <a:t>應變</a:t>
            </a:r>
            <a:r>
              <a:rPr lang="zh-TW" altLang="en-US" sz="7200" b="1" dirty="0" smtClean="0">
                <a:solidFill>
                  <a:srgbClr val="0000FF"/>
                </a:solidFill>
              </a:rPr>
              <a:t>力</a:t>
            </a:r>
            <a:r>
              <a:rPr lang="zh-TW" altLang="en-US" sz="5400" b="1" dirty="0" smtClean="0"/>
              <a:t>是關鍵能力！</a:t>
            </a:r>
            <a:endParaRPr lang="zh-TW" altLang="zh-TW" sz="5400" b="1" dirty="0"/>
          </a:p>
        </p:txBody>
      </p:sp>
    </p:spTree>
    <p:extLst>
      <p:ext uri="{BB962C8B-B14F-4D97-AF65-F5344CB8AC3E}">
        <p14:creationId xmlns:p14="http://schemas.microsoft.com/office/powerpoint/2010/main" val="15950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dirty="0" smtClean="0">
                <a:latin typeface="+mn-ea"/>
                <a:ea typeface="+mn-ea"/>
              </a:rPr>
              <a:t>培養應變力</a:t>
            </a:r>
            <a:endParaRPr lang="ja-JP" altLang="en-US" sz="5400" b="1" dirty="0" smtClean="0">
              <a:latin typeface="+mn-ea"/>
              <a:ea typeface="+mn-ea"/>
            </a:endParaRPr>
          </a:p>
        </p:txBody>
      </p:sp>
      <p:grpSp>
        <p:nvGrpSpPr>
          <p:cNvPr id="128003" name="Group 3"/>
          <p:cNvGrpSpPr>
            <a:grpSpLocks/>
          </p:cNvGrpSpPr>
          <p:nvPr/>
        </p:nvGrpSpPr>
        <p:grpSpPr bwMode="auto">
          <a:xfrm>
            <a:off x="522288" y="1582738"/>
            <a:ext cx="8174038" cy="4224337"/>
            <a:chOff x="329" y="997"/>
            <a:chExt cx="5149" cy="2661"/>
          </a:xfrm>
        </p:grpSpPr>
        <p:sp>
          <p:nvSpPr>
            <p:cNvPr id="134148" name="AutoShape 4"/>
            <p:cNvSpPr>
              <a:spLocks noChangeArrowheads="1"/>
            </p:cNvSpPr>
            <p:nvPr/>
          </p:nvSpPr>
          <p:spPr bwMode="auto">
            <a:xfrm rot="-1100997">
              <a:off x="3510" y="997"/>
              <a:ext cx="1968" cy="1584"/>
            </a:xfrm>
            <a:prstGeom prst="homePlate">
              <a:avLst>
                <a:gd name="adj" fmla="val 31061"/>
              </a:avLst>
            </a:prstGeom>
            <a:solidFill>
              <a:srgbClr val="6060A0"/>
            </a:solidFill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4800" b="1" dirty="0" smtClean="0">
                  <a:solidFill>
                    <a:schemeClr val="bg1"/>
                  </a:solidFill>
                  <a:latin typeface="+mn-ea"/>
                </a:rPr>
                <a:t>掌握</a:t>
              </a:r>
              <a:endParaRPr lang="en-US" altLang="zh-TW" sz="4800" b="1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defRPr/>
              </a:pPr>
              <a:r>
                <a:rPr lang="zh-TW" altLang="en-US" sz="4800" b="1" dirty="0" smtClean="0">
                  <a:solidFill>
                    <a:schemeClr val="bg1"/>
                  </a:solidFill>
                  <a:latin typeface="+mn-ea"/>
                </a:rPr>
                <a:t>趨勢</a:t>
              </a:r>
              <a:endParaRPr lang="en-US" altLang="ja-JP" sz="4800" b="1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4149" name="AutoShape 5"/>
            <p:cNvSpPr>
              <a:spLocks noChangeArrowheads="1"/>
            </p:cNvSpPr>
            <p:nvPr/>
          </p:nvSpPr>
          <p:spPr bwMode="auto">
            <a:xfrm rot="-1100997">
              <a:off x="1920" y="1536"/>
              <a:ext cx="1968" cy="1584"/>
            </a:xfrm>
            <a:prstGeom prst="homePlate">
              <a:avLst>
                <a:gd name="adj" fmla="val 31061"/>
              </a:avLst>
            </a:prstGeom>
            <a:solidFill>
              <a:srgbClr val="7070D0"/>
            </a:solidFill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4800" b="1" dirty="0">
                  <a:solidFill>
                    <a:schemeClr val="bg1"/>
                  </a:solidFill>
                  <a:latin typeface="+mn-ea"/>
                </a:rPr>
                <a:t>善</a:t>
              </a:r>
              <a:r>
                <a:rPr lang="zh-TW" altLang="en-US" sz="4800" b="1" dirty="0" smtClean="0">
                  <a:solidFill>
                    <a:schemeClr val="bg1"/>
                  </a:solidFill>
                  <a:latin typeface="+mn-ea"/>
                </a:rPr>
                <a:t>用</a:t>
              </a:r>
              <a:endParaRPr lang="en-US" altLang="zh-TW" sz="4800" b="1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defRPr/>
              </a:pPr>
              <a:r>
                <a:rPr lang="zh-TW" altLang="en-US" sz="4800" b="1" dirty="0" smtClean="0">
                  <a:solidFill>
                    <a:schemeClr val="bg1"/>
                  </a:solidFill>
                  <a:latin typeface="+mn-ea"/>
                </a:rPr>
                <a:t>工具</a:t>
              </a:r>
              <a:endParaRPr lang="en-US" altLang="ja-JP" sz="48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4150" name="AutoShape 6"/>
            <p:cNvSpPr>
              <a:spLocks noChangeArrowheads="1"/>
            </p:cNvSpPr>
            <p:nvPr/>
          </p:nvSpPr>
          <p:spPr bwMode="auto">
            <a:xfrm rot="-1100997">
              <a:off x="329" y="2074"/>
              <a:ext cx="1968" cy="1584"/>
            </a:xfrm>
            <a:prstGeom prst="homePlate">
              <a:avLst>
                <a:gd name="adj" fmla="val 31061"/>
              </a:avLst>
            </a:prstGeom>
            <a:solidFill>
              <a:srgbClr val="A0A0E0"/>
            </a:solidFill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4800" b="1" dirty="0" smtClean="0">
                  <a:solidFill>
                    <a:schemeClr val="bg1"/>
                  </a:solidFill>
                  <a:latin typeface="+mn-ea"/>
                </a:rPr>
                <a:t>知己</a:t>
              </a:r>
              <a:endParaRPr lang="en-US" altLang="zh-TW" sz="4800" b="1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defRPr/>
              </a:pPr>
              <a:r>
                <a:rPr lang="zh-TW" altLang="en-US" sz="4800" b="1" dirty="0" smtClean="0">
                  <a:solidFill>
                    <a:schemeClr val="bg1"/>
                  </a:solidFill>
                  <a:latin typeface="+mn-ea"/>
                </a:rPr>
                <a:t>知彼</a:t>
              </a:r>
              <a:endParaRPr lang="en-US" altLang="ja-JP" sz="48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7" name="AutoShape 7"/>
          <p:cNvSpPr>
            <a:spLocks noChangeArrowheads="1"/>
          </p:cNvSpPr>
          <p:nvPr/>
        </p:nvSpPr>
        <p:spPr bwMode="auto">
          <a:xfrm rot="20445967">
            <a:off x="304800" y="1981200"/>
            <a:ext cx="3810000" cy="1143000"/>
          </a:xfrm>
          <a:prstGeom prst="rightArrow">
            <a:avLst>
              <a:gd name="adj1" fmla="val 67102"/>
              <a:gd name="adj2" fmla="val 35262"/>
            </a:avLst>
          </a:prstGeom>
          <a:gradFill rotWithShape="1">
            <a:gsLst>
              <a:gs pos="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TW" altLang="en-US" sz="3600" dirty="0" smtClean="0">
                <a:solidFill>
                  <a:schemeClr val="bg1"/>
                </a:solidFill>
                <a:latin typeface="+mn-ea"/>
              </a:rPr>
              <a:t>以不變應萬變</a:t>
            </a:r>
            <a:endParaRPr lang="zh-TW" altLang="en-US" sz="3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20517209">
            <a:off x="4572000" y="4495800"/>
            <a:ext cx="3810000" cy="1143000"/>
          </a:xfrm>
          <a:prstGeom prst="rightArrow">
            <a:avLst>
              <a:gd name="adj1" fmla="val 67102"/>
              <a:gd name="adj2" fmla="val 35262"/>
            </a:avLst>
          </a:prstGeom>
          <a:gradFill rotWithShape="1">
            <a:gsLst>
              <a:gs pos="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TW" altLang="en-US" sz="3600" dirty="0" smtClean="0">
                <a:solidFill>
                  <a:schemeClr val="bg1"/>
                </a:solidFill>
                <a:latin typeface="+mn-ea"/>
              </a:rPr>
              <a:t>隨機應變</a:t>
            </a:r>
            <a:endParaRPr lang="zh-TW" altLang="en-US" sz="3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95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 bwMode="auto">
          <a:xfrm>
            <a:off x="468313" y="18864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新鮮人求職前三大困擾</a:t>
            </a:r>
          </a:p>
        </p:txBody>
      </p:sp>
      <p:sp>
        <p:nvSpPr>
          <p:cNvPr id="20492" name="文字方塊 26"/>
          <p:cNvSpPr txBox="1">
            <a:spLocks noChangeArrowheads="1"/>
          </p:cNvSpPr>
          <p:nvPr/>
        </p:nvSpPr>
        <p:spPr bwMode="auto">
          <a:xfrm>
            <a:off x="0" y="6480175"/>
            <a:ext cx="334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b="1">
                <a:ea typeface="微軟正黑體" pitchFamily="34" charset="-120"/>
              </a:rPr>
              <a:t>TA</a:t>
            </a:r>
            <a:r>
              <a:rPr lang="zh-TW" altLang="en-US" sz="1000" b="1">
                <a:ea typeface="微軟正黑體" pitchFamily="34" charset="-120"/>
              </a:rPr>
              <a:t>：</a:t>
            </a:r>
            <a:r>
              <a:rPr lang="en-US" altLang="zh-TW" sz="1000" b="1">
                <a:ea typeface="微軟正黑體" pitchFamily="34" charset="-120"/>
              </a:rPr>
              <a:t>2016</a:t>
            </a:r>
            <a:r>
              <a:rPr lang="zh-TW" altLang="en-US" sz="1000" b="1">
                <a:ea typeface="微軟正黑體" pitchFamily="34" charset="-120"/>
              </a:rPr>
              <a:t>應屆新鮮人；</a:t>
            </a:r>
            <a:r>
              <a:rPr lang="en-US" altLang="zh-TW" sz="1000" b="1">
                <a:ea typeface="微軟正黑體" pitchFamily="34" charset="-120"/>
              </a:rPr>
              <a:t>N=621</a:t>
            </a:r>
          </a:p>
          <a:p>
            <a:pPr eaLnBrk="1" hangingPunct="1"/>
            <a:r>
              <a:rPr lang="en-US" altLang="zh-TW" sz="1000" b="1">
                <a:ea typeface="微軟正黑體" pitchFamily="34" charset="-120"/>
              </a:rPr>
              <a:t>Q</a:t>
            </a:r>
            <a:r>
              <a:rPr lang="zh-TW" altLang="en-US" sz="1000" b="1">
                <a:ea typeface="微軟正黑體" pitchFamily="34" charset="-120"/>
              </a:rPr>
              <a:t>：</a:t>
            </a:r>
            <a:r>
              <a:rPr lang="zh-TW" altLang="en-US" sz="1000" b="1">
                <a:latin typeface="微軟正黑體" pitchFamily="34" charset="-120"/>
                <a:ea typeface="微軟正黑體" pitchFamily="34" charset="-120"/>
              </a:rPr>
              <a:t>請問，您覺得求職找工作時最困擾您的地方有哪些？</a:t>
            </a:r>
          </a:p>
        </p:txBody>
      </p:sp>
      <p:pic>
        <p:nvPicPr>
          <p:cNvPr id="28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69160"/>
            <a:ext cx="4752528" cy="1550331"/>
          </a:xfrm>
          <a:prstGeom prst="rect">
            <a:avLst/>
          </a:prstGeom>
        </p:spPr>
      </p:pic>
      <p:sp>
        <p:nvSpPr>
          <p:cNvPr id="29" name="TextBox 10"/>
          <p:cNvSpPr txBox="1"/>
          <p:nvPr/>
        </p:nvSpPr>
        <p:spPr>
          <a:xfrm flipH="1">
            <a:off x="3538371" y="5337496"/>
            <a:ext cx="102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  <a:ea typeface="微软雅黑" pitchFamily="34" charset="-122"/>
              </a:rPr>
              <a:t>29%</a:t>
            </a:r>
            <a:endParaRPr lang="zh-CN" altLang="en-US" sz="32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4521937" y="5157192"/>
            <a:ext cx="3218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無工作經驗，不符合職缺的需求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4752528" cy="1550331"/>
          </a:xfrm>
          <a:prstGeom prst="rect">
            <a:avLst/>
          </a:prstGeom>
        </p:spPr>
      </p:pic>
      <p:sp>
        <p:nvSpPr>
          <p:cNvPr id="37" name="TextBox 9"/>
          <p:cNvSpPr txBox="1"/>
          <p:nvPr/>
        </p:nvSpPr>
        <p:spPr>
          <a:xfrm flipH="1">
            <a:off x="2314543" y="3600449"/>
            <a:ext cx="102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B0F0"/>
                </a:solidFill>
                <a:ea typeface="微软雅黑" pitchFamily="34" charset="-122"/>
              </a:rPr>
              <a:t>36%</a:t>
            </a:r>
            <a:endParaRPr lang="zh-CN" altLang="en-US" sz="3200" b="1" dirty="0">
              <a:solidFill>
                <a:srgbClr val="00B0F0"/>
              </a:solidFill>
              <a:ea typeface="微软雅黑" pitchFamily="34" charset="-122"/>
            </a:endParaRPr>
          </a:p>
        </p:txBody>
      </p:sp>
      <p:sp>
        <p:nvSpPr>
          <p:cNvPr id="38" name="TextBox 12"/>
          <p:cNvSpPr txBox="1"/>
          <p:nvPr/>
        </p:nvSpPr>
        <p:spPr>
          <a:xfrm>
            <a:off x="3548699" y="3410997"/>
            <a:ext cx="2751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不清楚職務內容與薪資水準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46621"/>
            <a:ext cx="4752528" cy="1550331"/>
          </a:xfrm>
          <a:prstGeom prst="rect">
            <a:avLst/>
          </a:prstGeom>
        </p:spPr>
      </p:pic>
      <p:sp>
        <p:nvSpPr>
          <p:cNvPr id="40" name="TextBox 8"/>
          <p:cNvSpPr txBox="1"/>
          <p:nvPr/>
        </p:nvSpPr>
        <p:spPr>
          <a:xfrm flipH="1">
            <a:off x="1018399" y="1878669"/>
            <a:ext cx="102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ea typeface="微软雅黑" pitchFamily="34" charset="-122"/>
              </a:rPr>
              <a:t>39%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2051720" y="1716650"/>
            <a:ext cx="3058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不了解自己的興趣和想</a:t>
            </a:r>
            <a:r>
              <a:rPr lang="zh-TW" altLang="en-US" sz="2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做什麼</a:t>
            </a:r>
            <a:r>
              <a:rPr lang="zh-TW" alt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職務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3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3"/>
          <p:cNvSpPr>
            <a:spLocks noGrp="1"/>
          </p:cNvSpPr>
          <p:nvPr>
            <p:ph type="title"/>
          </p:nvPr>
        </p:nvSpPr>
        <p:spPr bwMode="auto">
          <a:xfrm>
            <a:off x="457200" y="601811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zh-TW" altLang="en-US" sz="6000" b="1" u="none" dirty="0" smtClean="0">
                <a:solidFill>
                  <a:srgbClr val="FF0000"/>
                </a:solidFill>
              </a:rPr>
              <a:t>瞭解自己</a:t>
            </a:r>
            <a:r>
              <a:rPr lang="zh-TW" altLang="en-US" sz="4800" b="1" u="none" dirty="0" smtClean="0"/>
              <a:t>是一輩子的功課</a:t>
            </a:r>
            <a:endParaRPr lang="en-US" altLang="zh-TW" sz="4800" b="1" u="none" dirty="0" smtClean="0"/>
          </a:p>
        </p:txBody>
      </p:sp>
      <p:sp>
        <p:nvSpPr>
          <p:cNvPr id="36867" name="內容版面配置區 1"/>
          <p:cNvSpPr>
            <a:spLocks noGrp="1"/>
          </p:cNvSpPr>
          <p:nvPr>
            <p:ph idx="1"/>
          </p:nvPr>
        </p:nvSpPr>
        <p:spPr bwMode="auto">
          <a:xfrm>
            <a:off x="457200" y="1927373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4000" dirty="0"/>
              <a:t>評估</a:t>
            </a:r>
            <a:r>
              <a:rPr lang="zh-TW" altLang="en-US" sz="4000" dirty="0" smtClean="0"/>
              <a:t>自己</a:t>
            </a:r>
            <a:r>
              <a:rPr lang="zh-TW" altLang="en-US" sz="4000" dirty="0"/>
              <a:t>的專業與技能</a:t>
            </a:r>
            <a:endParaRPr lang="en-US" altLang="zh-TW" sz="4000" dirty="0"/>
          </a:p>
          <a:p>
            <a:r>
              <a:rPr lang="zh-TW" altLang="en-US" sz="4000" dirty="0" smtClean="0"/>
              <a:t>要成為</a:t>
            </a:r>
            <a:r>
              <a:rPr lang="en-US" altLang="zh-TW" sz="4000" dirty="0" smtClean="0"/>
              <a:t>VIP</a:t>
            </a:r>
            <a:r>
              <a:rPr lang="zh-TW" altLang="en-US" sz="4000" dirty="0" smtClean="0"/>
              <a:t>，先瞭解自己的</a:t>
            </a:r>
            <a:r>
              <a:rPr lang="en-US" altLang="zh-TW" sz="4000" dirty="0" smtClean="0"/>
              <a:t>VIP</a:t>
            </a:r>
          </a:p>
          <a:p>
            <a:pPr lvl="1"/>
            <a:r>
              <a:rPr lang="en-US" altLang="zh-TW" sz="3600" b="1" u="sng" dirty="0" smtClean="0"/>
              <a:t>V</a:t>
            </a:r>
            <a:r>
              <a:rPr lang="en-US" altLang="zh-TW" sz="3600" dirty="0" smtClean="0"/>
              <a:t>alue</a:t>
            </a:r>
            <a:r>
              <a:rPr lang="zh-TW" altLang="en-US" sz="3600" dirty="0" smtClean="0"/>
              <a:t> 價值觀</a:t>
            </a:r>
            <a:endParaRPr lang="en-US" altLang="zh-TW" sz="3600" dirty="0" smtClean="0"/>
          </a:p>
          <a:p>
            <a:pPr lvl="1"/>
            <a:r>
              <a:rPr lang="en-US" altLang="zh-TW" sz="3600" b="1" u="sng" dirty="0" smtClean="0"/>
              <a:t>I</a:t>
            </a:r>
            <a:r>
              <a:rPr lang="en-US" altLang="zh-TW" sz="3600" dirty="0" smtClean="0"/>
              <a:t>nterest</a:t>
            </a:r>
            <a:r>
              <a:rPr lang="zh-TW" altLang="en-US" sz="3600" dirty="0" smtClean="0"/>
              <a:t> 興趣</a:t>
            </a:r>
            <a:endParaRPr lang="en-US" altLang="zh-TW" sz="3600" dirty="0" smtClean="0"/>
          </a:p>
          <a:p>
            <a:pPr lvl="1"/>
            <a:r>
              <a:rPr lang="en-US" altLang="zh-TW" sz="3600" b="1" u="sng" dirty="0" smtClean="0"/>
              <a:t>P</a:t>
            </a:r>
            <a:r>
              <a:rPr lang="en-US" altLang="zh-TW" sz="3600" dirty="0" smtClean="0"/>
              <a:t>ersonality</a:t>
            </a:r>
            <a:r>
              <a:rPr lang="zh-TW" altLang="en-US" sz="3600" dirty="0" smtClean="0"/>
              <a:t> 人格特質</a:t>
            </a:r>
            <a:endParaRPr lang="en-US" altLang="zh-TW" sz="3600" dirty="0" smtClean="0"/>
          </a:p>
          <a:p>
            <a:r>
              <a:rPr lang="zh-TW" altLang="en-US" sz="4000" dirty="0"/>
              <a:t>探索</a:t>
            </a:r>
            <a:r>
              <a:rPr lang="zh-TW" altLang="en-US" sz="4000" dirty="0" smtClean="0"/>
              <a:t>自己的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職業熱情</a:t>
            </a:r>
            <a:endParaRPr lang="en-US" altLang="zh-TW" sz="4000" b="1" dirty="0" smtClean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知己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1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2"/>
          <p:cNvSpPr txBox="1">
            <a:spLocks noChangeArrowheads="1"/>
          </p:cNvSpPr>
          <p:nvPr/>
        </p:nvSpPr>
        <p:spPr bwMode="auto">
          <a:xfrm>
            <a:off x="1042988" y="407988"/>
            <a:ext cx="69135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新鮮人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求職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機會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年新高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53.4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萬個工作機會  不限經驗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627" name="文字方塊 42"/>
          <p:cNvSpPr txBox="1">
            <a:spLocks noChangeArrowheads="1"/>
          </p:cNvSpPr>
          <p:nvPr/>
        </p:nvSpPr>
        <p:spPr bwMode="auto">
          <a:xfrm>
            <a:off x="1042988" y="1652588"/>
            <a:ext cx="71659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●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今年畢業季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線上全體工作機會數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75.4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萬個，其中，不限工作經驗有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53.4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萬個，年增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17.4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％，超過全體工作機會年增幅（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12.7%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）。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sz="12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→企業持續缺才，重關鍵技能勝年資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，放寬限制只為搶得關鍵人才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6628" name="群組 59"/>
          <p:cNvGrpSpPr>
            <a:grpSpLocks/>
          </p:cNvGrpSpPr>
          <p:nvPr/>
        </p:nvGrpSpPr>
        <p:grpSpPr bwMode="auto">
          <a:xfrm>
            <a:off x="323850" y="2917825"/>
            <a:ext cx="8569325" cy="3751263"/>
            <a:chOff x="251520" y="2990056"/>
            <a:chExt cx="8568952" cy="3751312"/>
          </a:xfrm>
        </p:grpSpPr>
        <p:graphicFrame>
          <p:nvGraphicFramePr>
            <p:cNvPr id="36" name="圖表 35"/>
            <p:cNvGraphicFramePr>
              <a:graphicFrameLocks/>
            </p:cNvGraphicFramePr>
            <p:nvPr/>
          </p:nvGraphicFramePr>
          <p:xfrm>
            <a:off x="251520" y="2990056"/>
            <a:ext cx="7632848" cy="3751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630" name="文字方塊 38"/>
            <p:cNvSpPr txBox="1">
              <a:spLocks noChangeArrowheads="1"/>
            </p:cNvSpPr>
            <p:nvPr/>
          </p:nvSpPr>
          <p:spPr bwMode="auto">
            <a:xfrm>
              <a:off x="1619672" y="3278088"/>
              <a:ext cx="16561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zh-TW" altLang="en-US" sz="1600" b="1">
                  <a:latin typeface="微軟正黑體" pitchFamily="34" charset="-120"/>
                  <a:ea typeface="微軟正黑體" pitchFamily="34" charset="-120"/>
                </a:rPr>
                <a:t>全體工作機會</a:t>
              </a:r>
            </a:p>
          </p:txBody>
        </p:sp>
        <p:sp>
          <p:nvSpPr>
            <p:cNvPr id="26631" name="文字方塊 39"/>
            <p:cNvSpPr txBox="1">
              <a:spLocks noChangeArrowheads="1"/>
            </p:cNvSpPr>
            <p:nvPr/>
          </p:nvSpPr>
          <p:spPr bwMode="auto">
            <a:xfrm>
              <a:off x="3059832" y="3625354"/>
              <a:ext cx="19082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zh-TW" altLang="en-US" sz="1600" b="1">
                  <a:latin typeface="微軟正黑體" pitchFamily="34" charset="-120"/>
                  <a:ea typeface="微軟正黑體" pitchFamily="34" charset="-120"/>
                </a:rPr>
                <a:t>新鮮人工作機會</a:t>
              </a:r>
            </a:p>
          </p:txBody>
        </p:sp>
        <p:sp>
          <p:nvSpPr>
            <p:cNvPr id="26632" name="文字方塊 40"/>
            <p:cNvSpPr txBox="1">
              <a:spLocks noChangeArrowheads="1"/>
            </p:cNvSpPr>
            <p:nvPr/>
          </p:nvSpPr>
          <p:spPr bwMode="auto">
            <a:xfrm>
              <a:off x="5292080" y="6392361"/>
              <a:ext cx="219624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zh-TW" altLang="en-US" sz="1100">
                  <a:latin typeface="微軟正黑體" pitchFamily="34" charset="-120"/>
                  <a:ea typeface="微軟正黑體" pitchFamily="34" charset="-120"/>
                </a:rPr>
                <a:t>（不限工作經驗）</a:t>
              </a:r>
            </a:p>
          </p:txBody>
        </p:sp>
        <p:sp>
          <p:nvSpPr>
            <p:cNvPr id="26633" name="文字方塊 41"/>
            <p:cNvSpPr txBox="1">
              <a:spLocks noChangeArrowheads="1"/>
            </p:cNvSpPr>
            <p:nvPr/>
          </p:nvSpPr>
          <p:spPr bwMode="auto">
            <a:xfrm>
              <a:off x="7380312" y="4880193"/>
              <a:ext cx="14401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zh-TW" altLang="en-US" sz="1200" b="1">
                  <a:latin typeface="微軟正黑體" pitchFamily="34" charset="-120"/>
                  <a:ea typeface="微軟正黑體" pitchFamily="34" charset="-120"/>
                </a:rPr>
                <a:t>單位：萬個</a:t>
              </a:r>
            </a:p>
          </p:txBody>
        </p:sp>
        <p:sp>
          <p:nvSpPr>
            <p:cNvPr id="26634" name="文字方塊 43"/>
            <p:cNvSpPr txBox="1">
              <a:spLocks noChangeArrowheads="1"/>
            </p:cNvSpPr>
            <p:nvPr/>
          </p:nvSpPr>
          <p:spPr bwMode="auto">
            <a:xfrm>
              <a:off x="251520" y="3429000"/>
              <a:ext cx="11521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400">
                  <a:latin typeface="微軟正黑體" pitchFamily="34" charset="-120"/>
                  <a:ea typeface="微軟正黑體" pitchFamily="34" charset="-120"/>
                </a:rPr>
                <a:t>2016.6</a:t>
              </a:r>
              <a:endParaRPr lang="zh-TW" altLang="en-US" sz="14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635" name="文字方塊 44"/>
            <p:cNvSpPr txBox="1">
              <a:spLocks noChangeArrowheads="1"/>
            </p:cNvSpPr>
            <p:nvPr/>
          </p:nvSpPr>
          <p:spPr bwMode="auto">
            <a:xfrm>
              <a:off x="251520" y="4365104"/>
              <a:ext cx="11521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400">
                  <a:latin typeface="微軟正黑體" pitchFamily="34" charset="-120"/>
                  <a:ea typeface="微軟正黑體" pitchFamily="34" charset="-120"/>
                </a:rPr>
                <a:t>2015.6</a:t>
              </a:r>
              <a:endParaRPr lang="zh-TW" altLang="en-US" sz="14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636" name="文字方塊 45"/>
            <p:cNvSpPr txBox="1">
              <a:spLocks noChangeArrowheads="1"/>
            </p:cNvSpPr>
            <p:nvPr/>
          </p:nvSpPr>
          <p:spPr bwMode="auto">
            <a:xfrm>
              <a:off x="251520" y="5301208"/>
              <a:ext cx="11521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400">
                  <a:latin typeface="微軟正黑體" pitchFamily="34" charset="-120"/>
                  <a:ea typeface="微軟正黑體" pitchFamily="34" charset="-120"/>
                </a:rPr>
                <a:t>2014.6</a:t>
              </a:r>
              <a:endParaRPr lang="zh-TW" altLang="en-US" sz="140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8" name="直線單箭頭接點 47"/>
            <p:cNvCxnSpPr/>
            <p:nvPr/>
          </p:nvCxnSpPr>
          <p:spPr>
            <a:xfrm flipV="1">
              <a:off x="4859832" y="3963207"/>
              <a:ext cx="647672" cy="617545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8" name="文字方塊 48"/>
            <p:cNvSpPr txBox="1">
              <a:spLocks noChangeArrowheads="1"/>
            </p:cNvSpPr>
            <p:nvPr/>
          </p:nvSpPr>
          <p:spPr bwMode="auto">
            <a:xfrm>
              <a:off x="4427984" y="4057327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4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+17.4%</a:t>
              </a:r>
              <a:endParaRPr lang="zh-TW" altLang="en-US" sz="1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50" name="直線單箭頭接點 49"/>
            <p:cNvCxnSpPr/>
            <p:nvPr/>
          </p:nvCxnSpPr>
          <p:spPr>
            <a:xfrm flipV="1">
              <a:off x="6588544" y="3598077"/>
              <a:ext cx="719107" cy="61278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0" name="文字方塊 57"/>
            <p:cNvSpPr txBox="1">
              <a:spLocks noChangeArrowheads="1"/>
            </p:cNvSpPr>
            <p:nvPr/>
          </p:nvSpPr>
          <p:spPr bwMode="auto">
            <a:xfrm>
              <a:off x="6948264" y="3789040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4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+12.7%</a:t>
              </a:r>
              <a:endParaRPr lang="zh-TW" altLang="en-US" sz="1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知彼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11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59632" y="521754"/>
            <a:ext cx="6912768" cy="1251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6000" b="1" u="none" dirty="0" smtClean="0">
                <a:solidFill>
                  <a:srgbClr val="FF0000"/>
                </a:solidFill>
              </a:rPr>
              <a:t>企業選才</a:t>
            </a:r>
            <a:r>
              <a:rPr lang="zh-TW" altLang="en-US" b="1" u="none" dirty="0" smtClean="0"/>
              <a:t>的考量？</a:t>
            </a:r>
            <a:endParaRPr lang="zh-TW" altLang="en-US" b="1" u="none" dirty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870075"/>
            <a:ext cx="79724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知彼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86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95288" y="1196975"/>
            <a:ext cx="83534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6600" b="1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rPr>
              <a:t>你未必出類拔萃</a:t>
            </a:r>
          </a:p>
        </p:txBody>
      </p:sp>
      <p:sp>
        <p:nvSpPr>
          <p:cNvPr id="68611" name="Line 3">
            <a:hlinkClick r:id="rId2" action="ppaction://hlinkfile"/>
          </p:cNvPr>
          <p:cNvSpPr>
            <a:spLocks noChangeShapeType="1"/>
          </p:cNvSpPr>
          <p:nvPr/>
        </p:nvSpPr>
        <p:spPr bwMode="auto">
          <a:xfrm>
            <a:off x="1619250" y="2225675"/>
            <a:ext cx="59769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95288" y="2257425"/>
            <a:ext cx="83534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6600" b="1" dirty="0">
                <a:solidFill>
                  <a:srgbClr val="000000"/>
                </a:solidFill>
                <a:latin typeface="Comic Sans MS" pitchFamily="66" charset="0"/>
                <a:ea typeface="微軟正黑體" pitchFamily="34" charset="-120"/>
                <a:sym typeface="Times New Roman Bold" charset="0"/>
              </a:rPr>
              <a:t>但肯定與眾不同</a:t>
            </a:r>
          </a:p>
        </p:txBody>
      </p:sp>
      <p:pic>
        <p:nvPicPr>
          <p:cNvPr id="68613" name="Picture 8" descr="Rocky手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4141788"/>
            <a:ext cx="467518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知己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5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 bwMode="auto">
          <a:xfrm>
            <a:off x="457200" y="201836"/>
            <a:ext cx="8229600" cy="85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4800" b="1" dirty="0">
                <a:latin typeface="微軟正黑體" pitchFamily="34" charset="-120"/>
                <a:ea typeface="微軟正黑體" pitchFamily="34" charset="-120"/>
              </a:rPr>
              <a:t>善用</a:t>
            </a:r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職涯工具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626789068"/>
              </p:ext>
            </p:extLst>
          </p:nvPr>
        </p:nvGraphicFramePr>
        <p:xfrm>
          <a:off x="88234" y="1196752"/>
          <a:ext cx="903649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96196"/>
            <a:ext cx="3097212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工具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87" y="2348880"/>
            <a:ext cx="18002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8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42" y="2955001"/>
            <a:ext cx="6268541" cy="378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向上箭號圖說文字 9"/>
          <p:cNvSpPr/>
          <p:nvPr/>
        </p:nvSpPr>
        <p:spPr bwMode="auto">
          <a:xfrm>
            <a:off x="179388" y="2924175"/>
            <a:ext cx="2376487" cy="1296988"/>
          </a:xfrm>
          <a:prstGeom prst="up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r">
              <a:spcBef>
                <a:spcPts val="2100"/>
              </a:spcBef>
              <a:defRPr/>
            </a:pPr>
            <a:endParaRPr kumimoji="0" lang="zh-TW" altLang="en-US" sz="360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400" b="1" u="none" spc="-144" dirty="0"/>
              <a:t>找不到方向</a:t>
            </a:r>
            <a:r>
              <a:rPr lang="zh-TW" altLang="en-US" sz="4400" b="1" u="none" spc="-144" dirty="0" smtClean="0"/>
              <a:t>？ 試試</a:t>
            </a:r>
            <a:r>
              <a:rPr lang="zh-TW" altLang="en-US" sz="4400" b="1" u="none" spc="-144" dirty="0">
                <a:solidFill>
                  <a:srgbClr val="0070C0"/>
                </a:solidFill>
              </a:rPr>
              <a:t>職涯測驗</a:t>
            </a:r>
            <a:endParaRPr lang="zh-TW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38917" name="矩形 5"/>
          <p:cNvSpPr>
            <a:spLocks noChangeArrowheads="1"/>
          </p:cNvSpPr>
          <p:nvPr/>
        </p:nvSpPr>
        <p:spPr bwMode="auto">
          <a:xfrm>
            <a:off x="2843213" y="3716338"/>
            <a:ext cx="4032250" cy="10810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  <p:sp>
        <p:nvSpPr>
          <p:cNvPr id="8" name="向下箭號圖說文字 7"/>
          <p:cNvSpPr/>
          <p:nvPr/>
        </p:nvSpPr>
        <p:spPr bwMode="auto">
          <a:xfrm>
            <a:off x="3635375" y="2349500"/>
            <a:ext cx="2255838" cy="1439863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r">
              <a:spcBef>
                <a:spcPts val="2100"/>
              </a:spcBef>
              <a:defRPr/>
            </a:pPr>
            <a:endParaRPr kumimoji="0" lang="zh-TW" altLang="en-US" sz="360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  <p:sp>
        <p:nvSpPr>
          <p:cNvPr id="22" name="向右箭號圖說文字 13"/>
          <p:cNvSpPr>
            <a:spLocks noChangeArrowheads="1"/>
          </p:cNvSpPr>
          <p:nvPr/>
        </p:nvSpPr>
        <p:spPr bwMode="auto">
          <a:xfrm>
            <a:off x="323850" y="2349500"/>
            <a:ext cx="2854325" cy="935038"/>
          </a:xfrm>
          <a:prstGeom prst="rightArrowCallout">
            <a:avLst>
              <a:gd name="adj1" fmla="val 36020"/>
              <a:gd name="adj2" fmla="val 39250"/>
              <a:gd name="adj3" fmla="val 54072"/>
              <a:gd name="adj4" fmla="val 7310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ts val="2100"/>
              </a:spcBef>
              <a:defRPr/>
            </a:pPr>
            <a:endParaRPr kumimoji="0" lang="zh-TW" altLang="en-US" sz="3600" smtClean="0">
              <a:solidFill>
                <a:srgbClr val="000000"/>
              </a:solidFill>
              <a:ea typeface="標楷體" pitchFamily="65" charset="-120"/>
              <a:sym typeface="Times New Roman Bold" pitchFamily="18" charset="0"/>
            </a:endParaRPr>
          </a:p>
        </p:txBody>
      </p:sp>
      <p:sp>
        <p:nvSpPr>
          <p:cNvPr id="38920" name="Shape 87"/>
          <p:cNvSpPr>
            <a:spLocks noChangeArrowheads="1"/>
          </p:cNvSpPr>
          <p:nvPr/>
        </p:nvSpPr>
        <p:spPr bwMode="auto">
          <a:xfrm>
            <a:off x="323850" y="2422525"/>
            <a:ext cx="20986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88" indent="-39688" algn="ctr" defTabSz="457200"/>
            <a:r>
              <a:rPr lang="zh-TW" altLang="zh-TW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SETP 1.</a:t>
            </a:r>
          </a:p>
          <a:p>
            <a:pPr marL="39688" indent="-39688" algn="ctr" defTabSz="457200"/>
            <a:r>
              <a:rPr lang="zh-TW" altLang="zh-TW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登入104人力銀行</a:t>
            </a:r>
          </a:p>
        </p:txBody>
      </p:sp>
      <p:sp>
        <p:nvSpPr>
          <p:cNvPr id="38922" name="Shape 89"/>
          <p:cNvSpPr>
            <a:spLocks noChangeArrowheads="1"/>
          </p:cNvSpPr>
          <p:nvPr/>
        </p:nvSpPr>
        <p:spPr bwMode="auto">
          <a:xfrm>
            <a:off x="3814763" y="2433638"/>
            <a:ext cx="1898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88" indent="-39688" algn="ctr" defTabSz="457200"/>
            <a:r>
              <a:rPr lang="zh-TW" altLang="zh-TW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SETP 2.</a:t>
            </a:r>
          </a:p>
          <a:p>
            <a:pPr marL="39688" indent="-39688" algn="ctr" defTabSz="457200"/>
            <a:r>
              <a:rPr lang="zh-TW" altLang="zh-TW" sz="20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根據特質找方向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611560" y="1341066"/>
            <a:ext cx="7920880" cy="648072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45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善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用</a:t>
            </a:r>
            <a:r>
              <a:rPr lang="zh-TW" alt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  <a:hlinkClick r:id="rId3"/>
              </a:rPr>
              <a:t>職涯適性測驗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找出</a:t>
            </a: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適合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Helvetica" pitchFamily="34" charset="0"/>
                <a:sym typeface="Helvetica" pitchFamily="34" charset="0"/>
              </a:rPr>
              <a:t>自己職務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</a:rPr>
              <a:t> </a:t>
            </a:r>
            <a:endParaRPr lang="zh-TW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3" y="3480147"/>
            <a:ext cx="2037557" cy="66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0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b="1" u="none" smtClean="0"/>
              <a:t>104</a:t>
            </a:r>
            <a:r>
              <a:rPr lang="zh-TW" altLang="en-US" b="1" u="none" smtClean="0"/>
              <a:t>人力銀行  簡介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 bwMode="auto">
          <a:xfrm>
            <a:off x="457200" y="1412776"/>
            <a:ext cx="7211144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zh-TW" altLang="en-US" sz="2800" dirty="0">
                <a:solidFill>
                  <a:srgbClr val="333333"/>
                </a:solidFill>
                <a:sym typeface="Arial" charset="0"/>
              </a:rPr>
              <a:t>楊基寬先生於</a:t>
            </a:r>
            <a:r>
              <a:rPr lang="en-US" altLang="zh-TW" sz="2800" dirty="0">
                <a:solidFill>
                  <a:srgbClr val="333333"/>
                </a:solidFill>
                <a:sym typeface="Arial" charset="0"/>
              </a:rPr>
              <a:t>1996</a:t>
            </a:r>
            <a:r>
              <a:rPr lang="zh-TW" altLang="en-US" sz="2800" dirty="0">
                <a:solidFill>
                  <a:srgbClr val="333333"/>
                </a:solidFill>
                <a:sym typeface="Arial" charset="0"/>
              </a:rPr>
              <a:t>年</a:t>
            </a:r>
            <a:r>
              <a:rPr lang="zh-TW" altLang="en-US" sz="2800" dirty="0" smtClean="0">
                <a:solidFill>
                  <a:srgbClr val="333333"/>
                </a:solidFill>
                <a:sym typeface="Arial" charset="0"/>
              </a:rPr>
              <a:t>創立</a:t>
            </a:r>
            <a:endParaRPr lang="en-US" altLang="zh-TW" sz="2800" dirty="0" smtClean="0">
              <a:solidFill>
                <a:srgbClr val="333333"/>
              </a:solidFill>
              <a:sym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en-US" altLang="zh-TW" sz="2800" dirty="0" smtClean="0">
                <a:solidFill>
                  <a:srgbClr val="333333"/>
                </a:solidFill>
                <a:sym typeface="Arial" charset="0"/>
              </a:rPr>
              <a:t>2006</a:t>
            </a:r>
            <a:r>
              <a:rPr lang="zh-TW" altLang="en-US" sz="2800" dirty="0" smtClean="0">
                <a:solidFill>
                  <a:srgbClr val="333333"/>
                </a:solidFill>
                <a:sym typeface="Arial" charset="0"/>
              </a:rPr>
              <a:t>年全</a:t>
            </a:r>
            <a:r>
              <a:rPr lang="zh-TW" altLang="en-US" sz="2800" dirty="0">
                <a:solidFill>
                  <a:srgbClr val="333333"/>
                </a:solidFill>
                <a:sym typeface="Arial" charset="0"/>
              </a:rPr>
              <a:t>台第</a:t>
            </a:r>
            <a:r>
              <a:rPr lang="zh-TW" altLang="en-US" sz="2800" dirty="0" smtClean="0">
                <a:solidFill>
                  <a:srgbClr val="333333"/>
                </a:solidFill>
                <a:sym typeface="Arial" charset="0"/>
              </a:rPr>
              <a:t>一家上市網路公司</a:t>
            </a:r>
            <a:endParaRPr lang="en-US" altLang="zh-TW" sz="2800" dirty="0">
              <a:solidFill>
                <a:srgbClr val="333333"/>
              </a:solidFill>
              <a:sym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zh-TW" altLang="en-US" sz="2800" dirty="0"/>
              <a:t>不只找工作，為你找</a:t>
            </a:r>
            <a:r>
              <a:rPr lang="zh-TW" altLang="en-US" sz="2800" dirty="0" smtClean="0"/>
              <a:t>方向</a:t>
            </a:r>
            <a:endParaRPr lang="en-US" altLang="zh-TW" sz="2800" dirty="0" smtClean="0"/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zh-TW" altLang="en-US" sz="2800" dirty="0"/>
              <a:t>國內最多求職者與徵才企業</a:t>
            </a:r>
            <a:r>
              <a:rPr lang="zh-TW" altLang="en-US" sz="2800" dirty="0" smtClean="0"/>
              <a:t>使用</a:t>
            </a:r>
            <a:r>
              <a:rPr lang="en-US" altLang="zh-TW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630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萬</a:t>
            </a:r>
            <a:r>
              <a:rPr lang="zh-TW" altLang="en-US" sz="2800" dirty="0" smtClean="0"/>
              <a:t>求職</a:t>
            </a:r>
            <a:r>
              <a:rPr lang="zh-TW" altLang="en-US" sz="2800" dirty="0"/>
              <a:t>會員</a:t>
            </a:r>
            <a:r>
              <a:rPr lang="zh-TW" altLang="en-US" sz="2800" dirty="0" smtClean="0"/>
              <a:t>，</a:t>
            </a:r>
            <a:r>
              <a:rPr lang="en-US" altLang="zh-TW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萬</a:t>
            </a:r>
            <a:r>
              <a:rPr lang="zh-TW" altLang="en-US" sz="2800" dirty="0"/>
              <a:t>徵才</a:t>
            </a:r>
            <a:r>
              <a:rPr lang="zh-TW" altLang="en-US" sz="2800" dirty="0" smtClean="0"/>
              <a:t>企業</a:t>
            </a:r>
            <a:endParaRPr lang="en-US" altLang="zh-TW" sz="2800" dirty="0"/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en-US" altLang="zh-TW" sz="2800" b="1" dirty="0" smtClean="0">
                <a:solidFill>
                  <a:srgbClr val="FF0000"/>
                </a:solidFill>
              </a:rPr>
              <a:t>2013, 2014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遠見「企業社會責任獎」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</a:rPr>
              <a:t>連續</a:t>
            </a:r>
            <a:r>
              <a:rPr lang="en-US" altLang="zh-TW" sz="2800" b="1" dirty="0">
                <a:solidFill>
                  <a:srgbClr val="FF0000"/>
                </a:solidFill>
              </a:rPr>
              <a:t>5</a:t>
            </a:r>
            <a:r>
              <a:rPr lang="zh-TW" altLang="en-US" sz="2800" b="1" dirty="0">
                <a:solidFill>
                  <a:srgbClr val="FF0000"/>
                </a:solidFill>
              </a:rPr>
              <a:t>年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榮獲「臺灣</a:t>
            </a:r>
            <a:r>
              <a:rPr lang="zh-TW" altLang="en-US" sz="2800" b="1" dirty="0">
                <a:solidFill>
                  <a:srgbClr val="FF0000"/>
                </a:solidFill>
              </a:rPr>
              <a:t>服務業大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評鑑」金牌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400"/>
              </a:spcBef>
              <a:defRPr/>
            </a:pPr>
            <a:r>
              <a:rPr lang="en-US" altLang="zh-TW" sz="2800" b="1" dirty="0" smtClean="0">
                <a:solidFill>
                  <a:srgbClr val="FF0000"/>
                </a:solidFill>
              </a:rPr>
              <a:t>2016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勞動部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-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生活工作平衡獎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zh-TW" altLang="en-US" sz="2800" dirty="0" smtClean="0"/>
              <a:t>目前線上有</a:t>
            </a:r>
            <a:r>
              <a:rPr lang="en-US" altLang="zh-TW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</a:t>
            </a:r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萬</a:t>
            </a:r>
            <a:r>
              <a:rPr lang="zh-TW" altLang="en-US" sz="2800" dirty="0" smtClean="0"/>
              <a:t>個工作機會</a:t>
            </a:r>
            <a:endParaRPr lang="en-US" altLang="zh-TW" sz="2800" dirty="0" smtClean="0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18295"/>
            <a:ext cx="3384376" cy="192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11430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663" y="1015752"/>
            <a:ext cx="16478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8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827584" y="1268760"/>
            <a:ext cx="7920880" cy="648072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45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  <a:hlinkClick r:id="rId3"/>
              </a:rPr>
              <a:t>升學就業地圖</a:t>
            </a: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</a:rPr>
              <a:t>看看系友們的發展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755576" y="188640"/>
            <a:ext cx="8229600" cy="1143000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+mj-lt"/>
                <a:ea typeface="+mj-ea"/>
                <a:cs typeface="+mj-cs"/>
                <a:sym typeface="Tahoma" pitchFamily="34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b="1" u="none" kern="0" spc="-14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找不到方向？參考</a:t>
            </a:r>
            <a:r>
              <a:rPr kumimoji="0" lang="zh-TW" altLang="en-US" sz="4000" b="1" u="none" kern="0" spc="-144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學長姐的職場軌跡</a:t>
            </a:r>
            <a:endParaRPr kumimoji="0" lang="zh-TW" altLang="en-US" sz="4000" u="none" kern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6" y="2159409"/>
            <a:ext cx="8316416" cy="422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611560" y="2951497"/>
            <a:ext cx="3754760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2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標楷體" pitchFamily="65" charset="-12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" y="2276872"/>
            <a:ext cx="4493518" cy="438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+mj-lt"/>
                <a:ea typeface="+mj-ea"/>
                <a:cs typeface="+mj-cs"/>
                <a:sym typeface="Tahoma" pitchFamily="34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瞭解想從事的職務</a:t>
            </a:r>
            <a:endParaRPr kumimoji="0" lang="zh-TW" altLang="en-US" sz="4800" b="1" u="none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37211"/>
            <a:ext cx="45608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 bwMode="auto">
          <a:xfrm>
            <a:off x="611560" y="1341066"/>
            <a:ext cx="7920880" cy="648072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45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  <a:hlinkClick r:id="rId4"/>
              </a:rPr>
              <a:t>職務大百科</a:t>
            </a: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</a:rPr>
              <a:t>是了解職務的好幫手！</a:t>
            </a:r>
          </a:p>
        </p:txBody>
      </p:sp>
      <p:sp>
        <p:nvSpPr>
          <p:cNvPr id="40967" name="向上箭號圖說文字 1"/>
          <p:cNvSpPr>
            <a:spLocks noChangeArrowheads="1"/>
          </p:cNvSpPr>
          <p:nvPr/>
        </p:nvSpPr>
        <p:spPr bwMode="auto">
          <a:xfrm>
            <a:off x="2627784" y="3573016"/>
            <a:ext cx="1440160" cy="549275"/>
          </a:xfrm>
          <a:prstGeom prst="upArrowCallout">
            <a:avLst>
              <a:gd name="adj1" fmla="val 24965"/>
              <a:gd name="adj2" fmla="val 24975"/>
              <a:gd name="adj3" fmla="val 25000"/>
              <a:gd name="adj4" fmla="val 6497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  <p:sp>
        <p:nvSpPr>
          <p:cNvPr id="40968" name="向下箭號 4"/>
          <p:cNvSpPr>
            <a:spLocks noChangeArrowheads="1"/>
          </p:cNvSpPr>
          <p:nvPr/>
        </p:nvSpPr>
        <p:spPr bwMode="auto">
          <a:xfrm>
            <a:off x="4716463" y="3644900"/>
            <a:ext cx="431800" cy="360363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>
              <a:spcBef>
                <a:spcPts val="2100"/>
              </a:spcBef>
            </a:pPr>
            <a:endParaRPr kumimoji="0" lang="zh-TW" altLang="en-US" sz="360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00350"/>
            <a:ext cx="6336704" cy="7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6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+mj-lt"/>
                <a:ea typeface="+mj-ea"/>
                <a:cs typeface="+mj-cs"/>
                <a:sym typeface="Tahoma" pitchFamily="34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 </a:t>
            </a:r>
            <a:r>
              <a:rPr kumimoji="0" lang="zh-TW" altLang="en-US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機會</a:t>
            </a:r>
            <a:r>
              <a:rPr lang="zh-TW" altLang="en-US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0" lang="zh-TW" altLang="en-US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薪資水準</a:t>
            </a:r>
            <a:endParaRPr kumimoji="0" lang="zh-TW" altLang="en-US" b="1" u="none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611560" y="1111052"/>
            <a:ext cx="7920880" cy="648072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45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  <a:hlinkClick r:id="rId2"/>
              </a:rPr>
              <a:t>薪資情報</a:t>
            </a: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</a:rPr>
              <a:t>可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  <a:sym typeface="Times New Roman" pitchFamily="18" charset="0"/>
              </a:rPr>
              <a:t>掌握各產業薪水及機會！</a:t>
            </a:r>
            <a:endParaRPr lang="zh-TW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2" y="1988840"/>
            <a:ext cx="8252606" cy="45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07504" y="2420888"/>
            <a:ext cx="5040560" cy="4127690"/>
            <a:chOff x="107504" y="2420888"/>
            <a:chExt cx="5040560" cy="4127690"/>
          </a:xfrm>
        </p:grpSpPr>
        <p:pic>
          <p:nvPicPr>
            <p:cNvPr id="11674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420888"/>
              <a:ext cx="4567981" cy="41276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向左箭號 1"/>
            <p:cNvSpPr/>
            <p:nvPr/>
          </p:nvSpPr>
          <p:spPr bwMode="auto">
            <a:xfrm>
              <a:off x="4644008" y="3573016"/>
              <a:ext cx="504056" cy="288032"/>
            </a:xfrm>
            <a:prstGeom prst="lef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ts val="2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標楷體" pitchFamily="65" charset="-120"/>
                <a:sym typeface="Times New Roman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8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967763"/>
              </p:ext>
            </p:extLst>
          </p:nvPr>
        </p:nvGraphicFramePr>
        <p:xfrm>
          <a:off x="179512" y="1412776"/>
          <a:ext cx="8856984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/>
          <p:cNvSpPr/>
          <p:nvPr/>
        </p:nvSpPr>
        <p:spPr>
          <a:xfrm>
            <a:off x="0" y="6577608"/>
            <a:ext cx="59503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資料來源：</a:t>
            </a:r>
            <a:r>
              <a:rPr kumimoji="0" lang="en-US" altLang="zh-TW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104</a:t>
            </a:r>
            <a:r>
              <a:rPr kumimoji="0" lang="zh-TW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資訊科技</a:t>
            </a:r>
            <a:r>
              <a:rPr kumimoji="0" lang="en-US" altLang="zh-TW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《2015</a:t>
            </a:r>
            <a:r>
              <a:rPr kumimoji="0" lang="zh-TW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人資</a:t>
            </a:r>
            <a:r>
              <a:rPr kumimoji="0" lang="en-US" altLang="zh-TW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F.B.I.</a:t>
            </a:r>
            <a:r>
              <a:rPr kumimoji="0" lang="zh-TW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研究報告</a:t>
            </a:r>
            <a:r>
              <a:rPr kumimoji="0" lang="en-US" altLang="zh-TW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微軟正黑體"/>
              </a:rPr>
              <a:t>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9040"/>
            <a:ext cx="7765791" cy="282717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763688" y="118746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prstClr val="black"/>
                </a:solidFill>
                <a:latin typeface="Trebuchet MS"/>
                <a:ea typeface="微軟正黑體"/>
              </a:rPr>
              <a:t>企業使用社群招募的比例及意願逐年提升</a:t>
            </a:r>
            <a:endParaRPr kumimoji="0" lang="en-US" altLang="zh-TW" sz="2400" dirty="0">
              <a:solidFill>
                <a:prstClr val="black"/>
              </a:solidFill>
              <a:latin typeface="Trebuchet MS"/>
              <a:ea typeface="微軟正黑體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539552" y="125760"/>
            <a:ext cx="8229600" cy="1143000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+mj-lt"/>
                <a:ea typeface="+mj-ea"/>
                <a:cs typeface="+mj-cs"/>
                <a:sym typeface="Tahoma" pitchFamily="34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9pPr>
          </a:lstStyle>
          <a:p>
            <a:pPr eaLnBrk="1" hangingPunct="1">
              <a:defRPr/>
            </a:pPr>
            <a:r>
              <a:rPr kumimoji="0" lang="zh-TW" altLang="en-US" sz="6000" b="1" u="none" kern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r>
              <a:rPr kumimoji="0" lang="zh-TW" altLang="en-US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興起 企業招募</a:t>
            </a:r>
            <a:r>
              <a:rPr kumimoji="0" lang="zh-TW" altLang="en-US" b="1" u="none" kern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</a:t>
            </a:r>
            <a:endParaRPr kumimoji="0" lang="zh-TW" altLang="en-US" b="1" u="none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趨勢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1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 bwMode="auto">
          <a:xfrm>
            <a:off x="457200" y="34131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5400" b="1" u="none" smtClean="0"/>
              <a:t>履歷盲測實驗</a:t>
            </a:r>
          </a:p>
        </p:txBody>
      </p:sp>
      <p:pic>
        <p:nvPicPr>
          <p:cNvPr id="4915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557338"/>
            <a:ext cx="80295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文字方塊 1"/>
          <p:cNvSpPr txBox="1">
            <a:spLocks noChangeArrowheads="1"/>
          </p:cNvSpPr>
          <p:nvPr/>
        </p:nvSpPr>
        <p:spPr bwMode="auto">
          <a:xfrm>
            <a:off x="557213" y="6021388"/>
            <a:ext cx="538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dirty="0"/>
              <a:t>https://www.youtube.com/watch?v=KfLZwLGb9vU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6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3928" y="1554833"/>
            <a:ext cx="4752528" cy="4394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922" name="標題 1"/>
          <p:cNvSpPr>
            <a:spLocks noGrp="1"/>
          </p:cNvSpPr>
          <p:nvPr>
            <p:ph type="title"/>
          </p:nvPr>
        </p:nvSpPr>
        <p:spPr bwMode="auto">
          <a:xfrm>
            <a:off x="457200" y="12576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b="1" u="none" dirty="0" smtClean="0"/>
              <a:t>從 </a:t>
            </a:r>
            <a:r>
              <a:rPr lang="zh-TW" altLang="en-US" b="1" u="none" dirty="0" smtClean="0">
                <a:solidFill>
                  <a:srgbClr val="0070C0"/>
                </a:solidFill>
              </a:rPr>
              <a:t>靜態履歷</a:t>
            </a:r>
            <a:r>
              <a:rPr lang="zh-TW" altLang="en-US" b="1" u="none" dirty="0" smtClean="0"/>
              <a:t> 到</a:t>
            </a:r>
            <a:r>
              <a:rPr lang="en-US" altLang="zh-TW" b="1" u="none" dirty="0" smtClean="0"/>
              <a:t> </a:t>
            </a:r>
            <a:r>
              <a:rPr lang="zh-TW" altLang="en-US" b="1" u="none" dirty="0" smtClean="0">
                <a:solidFill>
                  <a:srgbClr val="FF0000"/>
                </a:solidFill>
              </a:rPr>
              <a:t>職涯社群個人檔案</a:t>
            </a:r>
          </a:p>
        </p:txBody>
      </p:sp>
      <p:sp>
        <p:nvSpPr>
          <p:cNvPr id="23555" name="內容版面配置區 5"/>
          <p:cNvSpPr>
            <a:spLocks noGrp="1"/>
          </p:cNvSpPr>
          <p:nvPr>
            <p:ph idx="1"/>
          </p:nvPr>
        </p:nvSpPr>
        <p:spPr bwMode="auto">
          <a:xfrm>
            <a:off x="468313" y="5988446"/>
            <a:ext cx="8064500" cy="896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ctr">
              <a:buNone/>
            </a:pPr>
            <a:r>
              <a:rPr lang="zh-TW" altLang="zh-TW" sz="3600" b="1" dirty="0"/>
              <a:t>不再</a:t>
            </a:r>
            <a:r>
              <a:rPr lang="zh-TW" altLang="zh-TW" sz="4800" b="1" dirty="0">
                <a:solidFill>
                  <a:srgbClr val="FF0000"/>
                </a:solidFill>
              </a:rPr>
              <a:t>寫</a:t>
            </a:r>
            <a:r>
              <a:rPr lang="zh-TW" altLang="zh-TW" sz="3600" b="1" dirty="0">
                <a:solidFill>
                  <a:srgbClr val="0000FF"/>
                </a:solidFill>
              </a:rPr>
              <a:t>履歷</a:t>
            </a:r>
            <a:r>
              <a:rPr lang="zh-TW" altLang="zh-TW" sz="3600" b="1" dirty="0"/>
              <a:t>，開始</a:t>
            </a:r>
            <a:r>
              <a:rPr lang="zh-TW" altLang="zh-TW" sz="4800" b="1" dirty="0">
                <a:solidFill>
                  <a:srgbClr val="FF0000"/>
                </a:solidFill>
              </a:rPr>
              <a:t>經營</a:t>
            </a:r>
            <a:r>
              <a:rPr lang="zh-TW" altLang="zh-TW" sz="3600" b="1" dirty="0">
                <a:solidFill>
                  <a:srgbClr val="0000FF"/>
                </a:solidFill>
              </a:rPr>
              <a:t>履歷</a:t>
            </a:r>
          </a:p>
        </p:txBody>
      </p:sp>
      <p:pic>
        <p:nvPicPr>
          <p:cNvPr id="4" name="Picture 2" descr="http://www.corel.com/tw/content/html/event/creative_classroom/images/video/video_03_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275" y="2668588"/>
            <a:ext cx="2343150" cy="2847975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9" name="文字方塊 6"/>
          <p:cNvSpPr txBox="1">
            <a:spLocks noChangeArrowheads="1"/>
          </p:cNvSpPr>
          <p:nvPr/>
        </p:nvSpPr>
        <p:spPr bwMode="auto">
          <a:xfrm>
            <a:off x="803275" y="1878013"/>
            <a:ext cx="2343150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靜態履歷 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單方陳述、老王賣瓜</a:t>
            </a:r>
          </a:p>
        </p:txBody>
      </p:sp>
      <p:sp>
        <p:nvSpPr>
          <p:cNvPr id="49160" name="文字方塊 7"/>
          <p:cNvSpPr txBox="1">
            <a:spLocks noChangeArrowheads="1"/>
          </p:cNvSpPr>
          <p:nvPr/>
        </p:nvSpPr>
        <p:spPr bwMode="auto">
          <a:xfrm>
            <a:off x="3923928" y="908720"/>
            <a:ext cx="4752528" cy="646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職涯社群個人檔案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動態履歷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 eaLnBrk="1" hangingPunct="1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歷史動態、多方互動、眾人肯定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3146425" y="3709988"/>
            <a:ext cx="920750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46" y="1700883"/>
            <a:ext cx="4341694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14" y="3109367"/>
            <a:ext cx="4375931" cy="146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15" y="4551139"/>
            <a:ext cx="4375930" cy="123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5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49159" grpId="0" animBg="1"/>
      <p:bldP spid="491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/>
          <p:cNvSpPr>
            <a:spLocks noGrp="1"/>
          </p:cNvSpPr>
          <p:nvPr>
            <p:ph type="title"/>
          </p:nvPr>
        </p:nvSpPr>
        <p:spPr bwMode="auto">
          <a:xfrm>
            <a:off x="457200" y="19776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u="none" dirty="0" smtClean="0">
                <a:hlinkClick r:id="rId2"/>
              </a:rPr>
              <a:t>104</a:t>
            </a:r>
            <a:r>
              <a:rPr lang="zh-TW" altLang="en-US" sz="4000" b="1" u="none" dirty="0" smtClean="0">
                <a:hlinkClick r:id="rId2"/>
              </a:rPr>
              <a:t>職涯社群</a:t>
            </a:r>
            <a:endParaRPr lang="zh-TW" altLang="en-US" sz="4000" b="1" u="non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4488" cy="29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95773"/>
            <a:ext cx="1944216" cy="1681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6565340" y="4102994"/>
            <a:ext cx="1751076" cy="1990302"/>
            <a:chOff x="6349317" y="4149081"/>
            <a:chExt cx="1751076" cy="1990302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317" y="5013176"/>
              <a:ext cx="1751076" cy="11262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317" y="4149081"/>
              <a:ext cx="1751076" cy="8830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3719005" y="4149080"/>
            <a:ext cx="1789100" cy="2080353"/>
            <a:chOff x="3719005" y="4084951"/>
            <a:chExt cx="1789100" cy="2080353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005" y="4725143"/>
              <a:ext cx="1789099" cy="14401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005" y="4084951"/>
              <a:ext cx="1789100" cy="6401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文字方塊 6"/>
          <p:cNvSpPr txBox="1"/>
          <p:nvPr/>
        </p:nvSpPr>
        <p:spPr>
          <a:xfrm>
            <a:off x="755576" y="5949280"/>
            <a:ext cx="19442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經營個人品牌</a:t>
            </a: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719005" y="6286346"/>
            <a:ext cx="17891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學習職務新知</a:t>
            </a: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65340" y="6156012"/>
            <a:ext cx="17510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擴展職場人脈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274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4400" b="1" u="none" dirty="0" smtClean="0"/>
              <a:t>掌握職場最新</a:t>
            </a:r>
            <a:r>
              <a:rPr lang="zh-TW" altLang="en-US" sz="4400" b="1" u="none" dirty="0" smtClean="0"/>
              <a:t>動態</a:t>
            </a:r>
            <a:endParaRPr lang="zh-TW" altLang="en-US" sz="4400" b="1" u="none" dirty="0" smtClean="0"/>
          </a:p>
        </p:txBody>
      </p:sp>
      <p:sp>
        <p:nvSpPr>
          <p:cNvPr id="2" name="矩形 1"/>
          <p:cNvSpPr/>
          <p:nvPr/>
        </p:nvSpPr>
        <p:spPr>
          <a:xfrm>
            <a:off x="72008" y="1196752"/>
            <a:ext cx="9036496" cy="48965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412776"/>
            <a:ext cx="8676456" cy="425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7956376" y="-14610"/>
            <a:ext cx="122413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趨勢</a:t>
            </a:r>
            <a:endParaRPr lang="zh-TW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2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2008" y="692696"/>
            <a:ext cx="9036496" cy="540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994" name="標題 1"/>
          <p:cNvSpPr>
            <a:spLocks noGrp="1"/>
          </p:cNvSpPr>
          <p:nvPr>
            <p:ph type="title"/>
          </p:nvPr>
        </p:nvSpPr>
        <p:spPr bwMode="auto">
          <a:xfrm>
            <a:off x="457200" y="44624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4000" b="1" u="none" dirty="0" smtClean="0"/>
              <a:t>職</a:t>
            </a:r>
            <a:r>
              <a:rPr lang="zh-TW" altLang="en-US" sz="4000" b="1" u="none" dirty="0" smtClean="0"/>
              <a:t>涯經營</a:t>
            </a:r>
            <a:r>
              <a:rPr lang="zh-TW" altLang="en-US" sz="4000" b="1" u="none" dirty="0" smtClean="0"/>
              <a:t>的</a:t>
            </a:r>
            <a:r>
              <a:rPr lang="zh-TW" altLang="en-US" sz="4000" b="1" u="none" dirty="0" smtClean="0"/>
              <a:t>成果展現</a:t>
            </a:r>
            <a:endParaRPr lang="zh-TW" altLang="en-US" sz="4000" dirty="0" smtClean="0"/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979613" y="5838825"/>
            <a:ext cx="5400675" cy="830263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一輩子不用找工作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2708920"/>
            <a:ext cx="8388424" cy="296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4" y="900113"/>
            <a:ext cx="45339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59"/>
            <a:ext cx="4536504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文字方塊 3"/>
          <p:cNvSpPr txBox="1">
            <a:spLocks noChangeArrowheads="1"/>
          </p:cNvSpPr>
          <p:nvPr/>
        </p:nvSpPr>
        <p:spPr bwMode="auto">
          <a:xfrm>
            <a:off x="323850" y="400596"/>
            <a:ext cx="84597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+mn-ea"/>
                <a:ea typeface="+mn-ea"/>
              </a:rPr>
              <a:t>最近收到一位粉絲的私訊覺得很有感觸，她說最近有些累，覺得自己工作能力很不錯，但似乎總是和好機會擦肩而過</a:t>
            </a:r>
            <a:r>
              <a:rPr lang="en-US" altLang="zh-TW" dirty="0" smtClean="0">
                <a:latin typeface="+mn-ea"/>
                <a:ea typeface="+mn-ea"/>
              </a:rPr>
              <a:t>....</a:t>
            </a:r>
            <a:r>
              <a:rPr lang="zh-TW" altLang="en-US" dirty="0">
                <a:latin typeface="+mn-ea"/>
                <a:ea typeface="+mn-ea"/>
              </a:rPr>
              <a:t/>
            </a:r>
            <a:br>
              <a:rPr lang="zh-TW" altLang="en-US" dirty="0">
                <a:latin typeface="+mn-ea"/>
                <a:ea typeface="+mn-ea"/>
              </a:rPr>
            </a:br>
            <a:r>
              <a:rPr lang="zh-TW" altLang="en-US" dirty="0">
                <a:latin typeface="+mn-ea"/>
                <a:ea typeface="+mn-ea"/>
              </a:rPr>
              <a:t>我告訴她在職場上的專業能力很重要，因為可以展現自己的競爭力，但</a:t>
            </a:r>
            <a:r>
              <a:rPr lang="zh-TW" altLang="en-US" b="1" dirty="0">
                <a:solidFill>
                  <a:srgbClr val="FF0000"/>
                </a:solidFill>
                <a:latin typeface="+mn-ea"/>
                <a:ea typeface="+mn-ea"/>
              </a:rPr>
              <a:t>如果能夠再培養多一點「職場魅力」，更有一種加乘的效果</a:t>
            </a:r>
            <a:r>
              <a:rPr lang="zh-TW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。</a:t>
            </a:r>
            <a:endParaRPr lang="en-US" altLang="zh-TW" b="1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dirty="0">
                <a:latin typeface="+mn-ea"/>
                <a:ea typeface="+mn-ea"/>
              </a:rPr>
              <a:t>我也跟她舉例，以我們的工作環境來說，</a:t>
            </a:r>
            <a:r>
              <a:rPr lang="zh-TW" altLang="en-US" b="1" dirty="0">
                <a:solidFill>
                  <a:srgbClr val="FF0000"/>
                </a:solidFill>
                <a:latin typeface="+mn-ea"/>
                <a:ea typeface="+mn-ea"/>
              </a:rPr>
              <a:t>同事們來自不同國家，雖然每次工作夥伴不同，但總是會發現一些很有個人魅力的同事。</a:t>
            </a:r>
            <a:br>
              <a:rPr lang="zh-TW" altLang="en-US" b="1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dirty="0" smtClean="0">
                <a:latin typeface="+mn-ea"/>
                <a:ea typeface="+mn-ea"/>
              </a:rPr>
              <a:t>他們</a:t>
            </a:r>
            <a:r>
              <a:rPr lang="zh-TW" altLang="en-US" dirty="0">
                <a:latin typeface="+mn-ea"/>
                <a:ea typeface="+mn-ea"/>
              </a:rPr>
              <a:t>都有一個共通點，就是</a:t>
            </a:r>
            <a:r>
              <a:rPr lang="zh-TW" altLang="en-US" b="1" dirty="0">
                <a:solidFill>
                  <a:srgbClr val="FF0000"/>
                </a:solidFill>
                <a:latin typeface="+mn-ea"/>
                <a:ea typeface="+mn-ea"/>
              </a:rPr>
              <a:t>觀察力細微，非常主動積極，不但把自己份內的工作很有效率的做完做好，也很主動幫忙其他人。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3" y="2725836"/>
            <a:ext cx="8639840" cy="394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87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0"/>
          <a:stretch/>
        </p:blipFill>
        <p:spPr bwMode="auto">
          <a:xfrm>
            <a:off x="627856" y="966024"/>
            <a:ext cx="6248400" cy="17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接點 5"/>
          <p:cNvCxnSpPr/>
          <p:nvPr/>
        </p:nvCxnSpPr>
        <p:spPr>
          <a:xfrm>
            <a:off x="899592" y="692696"/>
            <a:ext cx="8064896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899592" y="446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新願景使命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63185" y="2780928"/>
            <a:ext cx="8640959" cy="3897994"/>
            <a:chOff x="323528" y="2713483"/>
            <a:chExt cx="8760119" cy="403744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713483"/>
              <a:ext cx="2855463" cy="4037447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2713484"/>
              <a:ext cx="2855463" cy="4037447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2713484"/>
              <a:ext cx="2855463" cy="4037447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28758"/>
            <a:ext cx="1399034" cy="7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5817621"/>
            <a:ext cx="8508608" cy="2160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7260" y="5535544"/>
            <a:ext cx="2700000" cy="1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孩子</a:t>
            </a:r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使命 </a:t>
            </a:r>
            <a:r>
              <a:rPr lang="en-US" altLang="zh-TW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幼</a:t>
            </a:r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有所長</a:t>
            </a:r>
          </a:p>
        </p:txBody>
      </p:sp>
      <p:sp>
        <p:nvSpPr>
          <p:cNvPr id="13" name="矩形 12"/>
          <p:cNvSpPr/>
          <p:nvPr/>
        </p:nvSpPr>
        <p:spPr>
          <a:xfrm>
            <a:off x="3233664" y="5535544"/>
            <a:ext cx="2700000" cy="1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職涯使命 </a:t>
            </a:r>
            <a:r>
              <a:rPr lang="en-US" altLang="zh-TW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壯有所用</a:t>
            </a:r>
            <a:endParaRPr lang="zh-TW" altLang="en-US" sz="2000" dirty="0">
              <a:ln w="18415" cmpd="sng">
                <a:solidFill>
                  <a:srgbClr val="FFFFFF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45833" y="5535544"/>
            <a:ext cx="2700000" cy="1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銀髮使命 </a:t>
            </a:r>
            <a:r>
              <a:rPr lang="en-US" altLang="zh-TW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老有所終</a:t>
            </a:r>
            <a:endParaRPr lang="zh-TW" altLang="en-US" sz="2000" dirty="0">
              <a:ln w="18415" cmpd="sng">
                <a:solidFill>
                  <a:srgbClr val="FFFFFF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93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8" y="1484784"/>
            <a:ext cx="8855968" cy="493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2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4000" b="1" dirty="0" smtClean="0"/>
              <a:t>隨時記錄</a:t>
            </a:r>
            <a:r>
              <a:rPr lang="zh-TW" altLang="en-US" sz="5400" b="1" dirty="0" smtClean="0">
                <a:solidFill>
                  <a:srgbClr val="0000FF"/>
                </a:solidFill>
              </a:rPr>
              <a:t>學涯</a:t>
            </a:r>
            <a:r>
              <a:rPr lang="zh-TW" altLang="en-US" sz="4000" b="1" dirty="0" smtClean="0"/>
              <a:t>與</a:t>
            </a:r>
            <a:r>
              <a:rPr lang="zh-TW" altLang="en-US" sz="5400" b="1" dirty="0" smtClean="0">
                <a:solidFill>
                  <a:srgbClr val="0000FF"/>
                </a:solidFill>
              </a:rPr>
              <a:t>職涯</a:t>
            </a:r>
            <a:r>
              <a:rPr lang="zh-TW" altLang="en-US" sz="4000" b="1" dirty="0" smtClean="0"/>
              <a:t>重要的時刻</a:t>
            </a:r>
            <a:endParaRPr lang="zh-TW" altLang="en-US" sz="4000" b="1" u="none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96363"/>
            <a:ext cx="6101169" cy="331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475754" y="3212976"/>
            <a:ext cx="6624638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職涯社群經營 </a:t>
            </a:r>
            <a:endParaRPr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從記錄與分享開始</a:t>
            </a:r>
            <a:endParaRPr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endParaRPr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學習心得、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作品、</a:t>
            </a: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得獎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記錄、社團活動、志工紀錄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91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 bwMode="auto">
          <a:xfrm>
            <a:off x="-180528" y="1124744"/>
            <a:ext cx="9432925" cy="460851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每個人的</a:t>
            </a:r>
            <a:r>
              <a:rPr lang="zh-TW" altLang="en-US" sz="6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天賦與熱情</a:t>
            </a:r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</a:t>
            </a:r>
            <a:endParaRPr lang="en-US" altLang="zh-TW" sz="4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職涯探索需要</a:t>
            </a:r>
            <a:r>
              <a:rPr lang="zh-TW" altLang="en-US" sz="6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個人化</a:t>
            </a:r>
            <a:endParaRPr lang="en-US" altLang="zh-TW" sz="6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新鮮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人需要職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前輩</a:t>
            </a:r>
            <a:endParaRPr lang="en-US" altLang="zh-TW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endParaRPr kumimoji="0" lang="zh-TW" altLang="en-US" sz="4800" dirty="0">
              <a:solidFill>
                <a:srgbClr val="000000"/>
              </a:solidFill>
              <a:ea typeface="標楷體" pitchFamily="65" charset="-12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Q:\圖庫\buy\轉職\shutterstock_103458182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57"/>
          <a:stretch/>
        </p:blipFill>
        <p:spPr bwMode="auto">
          <a:xfrm>
            <a:off x="-36512" y="-65988"/>
            <a:ext cx="9180000" cy="6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>
          <a:xfrm>
            <a:off x="1440672" y="4437112"/>
            <a:ext cx="7595824" cy="1872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 smtClean="0">
                <a:solidFill>
                  <a:schemeClr val="accent6"/>
                </a:solidFill>
              </a:rPr>
              <a:t>50%</a:t>
            </a:r>
            <a:r>
              <a:rPr lang="zh-TW" altLang="en-US" b="1" dirty="0" smtClean="0">
                <a:solidFill>
                  <a:schemeClr val="accent6"/>
                </a:solidFill>
              </a:rPr>
              <a:t>的人，曾因身邊有貴人分享專業知識，而學習成長</a:t>
            </a:r>
            <a:endParaRPr lang="en-US" altLang="zh-TW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chemeClr val="accent6"/>
                </a:solidFill>
              </a:rPr>
              <a:t>50%</a:t>
            </a:r>
            <a:r>
              <a:rPr lang="zh-TW" altLang="en-US" b="1" dirty="0" smtClean="0">
                <a:solidFill>
                  <a:schemeClr val="accent6"/>
                </a:solidFill>
              </a:rPr>
              <a:t>的人，曾有貴人幫忙介紹工作</a:t>
            </a:r>
            <a:endParaRPr lang="en-US" altLang="zh-TW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chemeClr val="accent6"/>
                </a:solidFill>
              </a:rPr>
              <a:t>34%</a:t>
            </a:r>
            <a:r>
              <a:rPr lang="zh-TW" altLang="en-US" b="1" dirty="0" smtClean="0">
                <a:solidFill>
                  <a:schemeClr val="accent6"/>
                </a:solidFill>
              </a:rPr>
              <a:t>的人，曾有前輩提供職涯諮詢提點迷津</a:t>
            </a:r>
            <a:endParaRPr lang="en-US" altLang="zh-TW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chemeClr val="accent6"/>
                </a:solidFill>
              </a:rPr>
              <a:t>24%</a:t>
            </a:r>
            <a:r>
              <a:rPr lang="zh-TW" altLang="en-US" b="1" dirty="0" smtClean="0">
                <a:solidFill>
                  <a:schemeClr val="accent6"/>
                </a:solidFill>
              </a:rPr>
              <a:t>的人，曾有同事出手相救、協助完成工作任務</a:t>
            </a:r>
            <a:endParaRPr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356" y="6559460"/>
            <a:ext cx="81996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資料來源：</a:t>
            </a:r>
            <a:r>
              <a:rPr lang="en-US" altLang="zh-TW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104</a:t>
            </a:r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遇貴人調查，</a:t>
            </a:r>
            <a:r>
              <a:rPr lang="en-US" altLang="zh-TW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2015</a:t>
            </a:r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年；</a:t>
            </a:r>
            <a:r>
              <a:rPr lang="en-US" altLang="zh-TW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Q:</a:t>
            </a: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就您自己或親朋好友的親身經驗，是否有人因為經營人脈遇到貴人，而真實</a:t>
            </a:r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發生美好</a:t>
            </a: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>故事？</a:t>
            </a:r>
            <a:endParaRPr lang="en-US" altLang="zh-TW" sz="1050" dirty="0" smtClean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611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22C674-5CF1-4DDD-A4C5-3F589E2F390F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1475656" y="336138"/>
            <a:ext cx="65527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>大專院校學生對</a:t>
            </a:r>
            <a:r>
              <a:rPr kumimoji="1"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>職涯規劃的</a:t>
            </a:r>
            <a:r>
              <a:rPr kumimoji="1" lang="zh-TW" altLang="en-US" sz="3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>想法</a:t>
            </a:r>
            <a:r>
              <a:rPr kumimoji="1" lang="en-US" altLang="zh-TW" sz="3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/>
            </a:r>
            <a:br>
              <a:rPr kumimoji="1" lang="en-US" altLang="zh-TW" sz="3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</a:br>
            <a:r>
              <a:rPr kumimoji="1" lang="zh-TW" altLang="en-US" sz="3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>及</a:t>
            </a:r>
            <a:r>
              <a:rPr kumimoji="1"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>常用的網路平台與</a:t>
            </a:r>
            <a:r>
              <a:rPr kumimoji="1" lang="en-US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 Bold" pitchFamily="18" charset="0"/>
              </a:rPr>
              <a:t>APP</a:t>
            </a:r>
            <a:endParaRPr kumimoji="1" lang="zh-TW" altLang="en-US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Times New Roman Bold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1400" dirty="0">
              <a:solidFill>
                <a:srgbClr val="000000"/>
              </a:solidFill>
              <a:sym typeface="Times New Roman Bol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500500" cy="41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5004048" y="4149080"/>
            <a:ext cx="3672408" cy="1933575"/>
            <a:chOff x="5004048" y="2204864"/>
            <a:chExt cx="3672408" cy="1933575"/>
          </a:xfrm>
        </p:grpSpPr>
        <p:sp>
          <p:nvSpPr>
            <p:cNvPr id="7" name="圓角矩形 6"/>
            <p:cNvSpPr/>
            <p:nvPr/>
          </p:nvSpPr>
          <p:spPr bwMode="auto">
            <a:xfrm>
              <a:off x="5004048" y="2204864"/>
              <a:ext cx="3672408" cy="1933575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ts val="2100"/>
                </a:spcBef>
                <a:spcAft>
                  <a:spcPct val="0"/>
                </a:spcAft>
              </a:pPr>
              <a:endParaRPr lang="zh-TW" altLang="en-US" sz="3600" smtClean="0">
                <a:solidFill>
                  <a:srgbClr val="000000"/>
                </a:solidFill>
                <a:ea typeface="標楷體" pitchFamily="65" charset="-120"/>
                <a:sym typeface="Times New Roman Bold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220072" y="2363396"/>
              <a:ext cx="331236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找工作需要的幫助：</a:t>
              </a:r>
              <a:endParaRPr kumimoji="1" lang="en-US" altLang="zh-TW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1.</a:t>
              </a: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向</a:t>
              </a:r>
              <a:r>
                <a:rPr kumimoji="1" lang="zh-TW" altLang="en-US" sz="2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前輩</a:t>
              </a: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請教</a:t>
              </a:r>
              <a:endParaRPr kumimoji="1" lang="en-US" altLang="zh-TW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2.</a:t>
              </a: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向學校尋求職缺工作</a:t>
              </a:r>
              <a:endParaRPr kumimoji="1"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004048" y="2060848"/>
            <a:ext cx="3672408" cy="1933575"/>
            <a:chOff x="5067672" y="-35768"/>
            <a:chExt cx="3672408" cy="1933575"/>
          </a:xfrm>
        </p:grpSpPr>
        <p:sp>
          <p:nvSpPr>
            <p:cNvPr id="13" name="圓角矩形 12"/>
            <p:cNvSpPr/>
            <p:nvPr/>
          </p:nvSpPr>
          <p:spPr bwMode="auto">
            <a:xfrm>
              <a:off x="5067672" y="-35768"/>
              <a:ext cx="3672408" cy="1933575"/>
            </a:xfrm>
            <a:prstGeom prst="roundRect">
              <a:avLst/>
            </a:prstGeom>
            <a:solidFill>
              <a:srgbClr val="FFC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ts val="2100"/>
                </a:spcBef>
                <a:spcAft>
                  <a:spcPct val="0"/>
                </a:spcAft>
              </a:pPr>
              <a:endParaRPr lang="zh-TW" altLang="en-US" sz="3600" smtClean="0">
                <a:solidFill>
                  <a:srgbClr val="000000"/>
                </a:solidFill>
                <a:ea typeface="標楷體" pitchFamily="65" charset="-120"/>
                <a:sym typeface="Times New Roman Bold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179443" y="108248"/>
              <a:ext cx="331236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質化量化</a:t>
              </a: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研究：</a:t>
              </a:r>
              <a:endParaRPr kumimoji="1" lang="en-US" altLang="zh-TW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量化：</a:t>
              </a:r>
              <a:r>
                <a:rPr kumimoji="1" lang="en-US" altLang="zh-TW" sz="2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1600</a:t>
              </a:r>
              <a:r>
                <a:rPr kumimoji="1" lang="zh-TW" altLang="en-US" sz="2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份問卷</a:t>
              </a:r>
              <a:endParaRPr kumimoji="1" lang="en-US" altLang="zh-TW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質化</a:t>
              </a: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：</a:t>
              </a:r>
              <a:r>
                <a:rPr kumimoji="1" lang="en-US" altLang="zh-TW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30</a:t>
              </a:r>
              <a:r>
                <a:rPr kumimoji="1" lang="zh-TW" altLang="en-US" sz="24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Times New Roman Bold" pitchFamily="18" charset="0"/>
                </a:rPr>
                <a:t>位大學生</a:t>
              </a:r>
              <a:endParaRPr kumimoji="1"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Times New Roman Bol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74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153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/>
              <a:t>號召職場前輩</a:t>
            </a:r>
            <a:r>
              <a:rPr lang="zh-TW" altLang="en-US" sz="4800" dirty="0"/>
              <a:t>響應</a:t>
            </a:r>
          </a:p>
        </p:txBody>
      </p:sp>
      <p:pic>
        <p:nvPicPr>
          <p:cNvPr id="81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5" y="3315891"/>
            <a:ext cx="23145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51" y="3345944"/>
            <a:ext cx="23241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15" y="3284984"/>
            <a:ext cx="23336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7" y="4935091"/>
            <a:ext cx="23336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51" y="4935091"/>
            <a:ext cx="23336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39" y="4944616"/>
            <a:ext cx="2314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0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itchFamily="34" charset="-120"/>
                <a:ea typeface="微軟正黑體" pitchFamily="34" charset="-120"/>
              </a:rPr>
              <a:t>下一代經理人計畫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451006616"/>
              </p:ext>
            </p:extLst>
          </p:nvPr>
        </p:nvGraphicFramePr>
        <p:xfrm>
          <a:off x="827584" y="1196752"/>
          <a:ext cx="82089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771800" y="5733256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Workshop</a:t>
            </a:r>
          </a:p>
          <a:p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一年六場，北中南校園連線</a:t>
            </a:r>
            <a:endParaRPr lang="en-US" altLang="zh-TW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名人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Giver+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專業人士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+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學長姐</a:t>
            </a:r>
            <a:endParaRPr lang="en-US" altLang="zh-TW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860032" y="4581128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104</a:t>
            </a:r>
            <a:r>
              <a:rPr lang="zh-TW" altLang="en-US" sz="2000" b="1" u="sng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講堂</a:t>
            </a:r>
            <a:endParaRPr lang="en-US" altLang="zh-TW" sz="2000" b="1" u="sng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  <a:p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全省大專院校職涯中心</a:t>
            </a:r>
            <a:r>
              <a:rPr lang="en-US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老師連線，不定期舉辦校園演講</a:t>
            </a:r>
            <a:endParaRPr lang="en-US" altLang="zh-TW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96136" y="2906941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Giver</a:t>
            </a:r>
            <a:r>
              <a:rPr lang="zh-TW" altLang="en-US" sz="2000" b="1" u="sng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認養計畫</a:t>
            </a:r>
            <a:endParaRPr lang="en-US" altLang="zh-TW" sz="2000" b="1" u="sng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  <a:p>
            <a:r>
              <a:rPr lang="en-US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Giver+</a:t>
            </a:r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百大學生影響人物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一同前進校園輔導學生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taker</a:t>
            </a:r>
            <a:endParaRPr lang="zh-TW" altLang="en-US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179512" y="1196752"/>
            <a:ext cx="3888432" cy="2592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職涯輔導老師工作坊 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FB(300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人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)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每月專信資訊</a:t>
            </a:r>
            <a:endParaRPr lang="en-US" altLang="zh-TW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Times New Roman Bold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研習證書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(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學生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Times New Roman Bold" charset="0"/>
              </a:rPr>
              <a:t>)</a:t>
            </a:r>
          </a:p>
          <a:p>
            <a:pPr marL="285750" indent="-285750" algn="ctr">
              <a:buFont typeface="Wingdings" pitchFamily="2" charset="2"/>
              <a:buChar char="ü"/>
            </a:pPr>
            <a:endParaRPr lang="en-US" altLang="zh-TW" dirty="0" smtClean="0">
              <a:solidFill>
                <a:prstClr val="white"/>
              </a:solidFill>
              <a:sym typeface="Times New Roman Bold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1497037" cy="200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5652120" y="980728"/>
            <a:ext cx="3744416" cy="1778714"/>
            <a:chOff x="5652120" y="980728"/>
            <a:chExt cx="3744416" cy="177871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980728"/>
              <a:ext cx="1656184" cy="1607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5652120" y="2420888"/>
              <a:ext cx="3744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/>
                <a:t>https://www.facebook.com/104campus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748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3444240" cy="1143000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Giver 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33" y="2996952"/>
            <a:ext cx="1203707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99" y="4085874"/>
            <a:ext cx="1174030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07" y="2996952"/>
            <a:ext cx="1132174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2" y="5051472"/>
            <a:ext cx="1128436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31" y="4085874"/>
            <a:ext cx="1225117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2" y="4085874"/>
            <a:ext cx="1206487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31" y="5051472"/>
            <a:ext cx="1199921" cy="769394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7" y="2996952"/>
            <a:ext cx="1180909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4724400" y="249636"/>
            <a:ext cx="3834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prstClr val="white"/>
                </a:solidFill>
              </a:rPr>
              <a:t>Taker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25" y="3015036"/>
            <a:ext cx="1191973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27" y="3978036"/>
            <a:ext cx="1089091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93" y="3015036"/>
            <a:ext cx="1109565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36" y="3978036"/>
            <a:ext cx="1122581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78" y="3015036"/>
            <a:ext cx="1051157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81" y="3978036"/>
            <a:ext cx="1034869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91" y="4938727"/>
            <a:ext cx="1081088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591" y="4965756"/>
            <a:ext cx="1084364" cy="720000"/>
          </a:xfrm>
          <a:prstGeom prst="roundRect">
            <a:avLst>
              <a:gd name="adj" fmla="val 62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標題 1"/>
          <p:cNvSpPr txBox="1">
            <a:spLocks/>
          </p:cNvSpPr>
          <p:nvPr/>
        </p:nvSpPr>
        <p:spPr>
          <a:xfrm>
            <a:off x="539552" y="1277888"/>
            <a:ext cx="81166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en-US" altLang="zh-TW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位 </a:t>
            </a:r>
            <a:r>
              <a:rPr lang="en-US" altLang="zh-TW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Giver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&amp; Taker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線上互動中</a:t>
            </a:r>
            <a:r>
              <a:rPr lang="en-US" altLang="zh-TW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….</a:t>
            </a:r>
          </a:p>
          <a:p>
            <a:r>
              <a:rPr lang="zh-TW" altLang="en-US" sz="32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en-US" altLang="zh-TW" sz="32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500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組真實幫助正在發生</a:t>
            </a:r>
            <a:r>
              <a:rPr lang="en-US" altLang="zh-TW" sz="3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….</a:t>
            </a:r>
            <a:endParaRPr lang="zh-TW" altLang="en-US" sz="32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747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2255912" cy="225591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TW" altLang="zh-TW" sz="4400" b="1" dirty="0">
                <a:solidFill>
                  <a:schemeClr val="accent6"/>
                </a:solidFill>
                <a:latin typeface="+mn-ea"/>
              </a:rPr>
              <a:t>啟動</a:t>
            </a:r>
            <a:r>
              <a:rPr lang="en-US" altLang="zh-TW" sz="4400" b="1" dirty="0">
                <a:solidFill>
                  <a:schemeClr val="accent6"/>
                </a:solidFill>
                <a:latin typeface="+mn-ea"/>
              </a:rPr>
              <a:t>Giver &amp; Taker</a:t>
            </a:r>
            <a:r>
              <a:rPr lang="zh-TW" altLang="zh-TW" sz="4400" b="1" dirty="0">
                <a:solidFill>
                  <a:schemeClr val="accent6"/>
                </a:solidFill>
                <a:latin typeface="+mn-ea"/>
              </a:rPr>
              <a:t>善的</a:t>
            </a:r>
            <a:r>
              <a:rPr lang="zh-TW" altLang="zh-TW" sz="4400" b="1" dirty="0" smtClean="0">
                <a:solidFill>
                  <a:schemeClr val="accent6"/>
                </a:solidFill>
                <a:latin typeface="+mn-ea"/>
              </a:rPr>
              <a:t>循環</a:t>
            </a:r>
            <a:r>
              <a:rPr lang="en-US" altLang="zh-TW" sz="4400" b="1" dirty="0" smtClean="0">
                <a:solidFill>
                  <a:schemeClr val="accent6"/>
                </a:solidFill>
                <a:latin typeface="+mn-ea"/>
              </a:rPr>
              <a:t> </a:t>
            </a:r>
            <a:endParaRPr lang="en-US" altLang="zh-TW" sz="4400" b="1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64" y="1628800"/>
            <a:ext cx="2398288" cy="424624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1255728" y="5157192"/>
            <a:ext cx="1062000" cy="1062000"/>
            <a:chOff x="8965517" y="4149080"/>
            <a:chExt cx="1062000" cy="1062000"/>
          </a:xfrm>
        </p:grpSpPr>
        <p:sp>
          <p:nvSpPr>
            <p:cNvPr id="22" name="橢圓 21"/>
            <p:cNvSpPr/>
            <p:nvPr/>
          </p:nvSpPr>
          <p:spPr>
            <a:xfrm>
              <a:off x="8965517" y="4149080"/>
              <a:ext cx="1062000" cy="10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348" y="4174911"/>
              <a:ext cx="1010337" cy="1010337"/>
            </a:xfrm>
            <a:prstGeom prst="rect">
              <a:avLst/>
            </a:prstGeom>
          </p:spPr>
        </p:pic>
      </p:grpSp>
      <p:sp>
        <p:nvSpPr>
          <p:cNvPr id="24" name="文字方塊 23"/>
          <p:cNvSpPr txBox="1"/>
          <p:nvPr/>
        </p:nvSpPr>
        <p:spPr>
          <a:xfrm>
            <a:off x="2461744" y="5929535"/>
            <a:ext cx="1080120" cy="30777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4">
                    <a:lumMod val="50000"/>
                  </a:schemeClr>
                </a:solidFill>
              </a:rPr>
              <a:t>APP</a:t>
            </a:r>
            <a:r>
              <a:rPr lang="zh-TW" altLang="en-US" sz="1400" dirty="0" smtClean="0">
                <a:solidFill>
                  <a:schemeClr val="accent4">
                    <a:lumMod val="50000"/>
                  </a:schemeClr>
                </a:solidFill>
              </a:rPr>
              <a:t>示意圖</a:t>
            </a:r>
            <a:endParaRPr lang="zh-TW" alt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矩形 25">
            <a:hlinkClick r:id="rId5"/>
          </p:cNvPr>
          <p:cNvSpPr/>
          <p:nvPr/>
        </p:nvSpPr>
        <p:spPr>
          <a:xfrm>
            <a:off x="5436096" y="1340768"/>
            <a:ext cx="1985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hlinkClick r:id="rId6"/>
              </a:rPr>
              <a:t>Google play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hlinkClick r:id="rId6"/>
              </a:rPr>
              <a:t>下載連結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508104" y="3994031"/>
            <a:ext cx="1258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u="sng" dirty="0" err="1" smtClean="0">
                <a:solidFill>
                  <a:srgbClr val="0000FF"/>
                </a:solidFill>
                <a:ea typeface="微軟正黑體" panose="020B0604030504040204" pitchFamily="34" charset="-120"/>
              </a:rPr>
              <a:t>ios</a:t>
            </a:r>
            <a:r>
              <a:rPr lang="zh-TW" altLang="en-US" sz="1600" u="sng" dirty="0" smtClean="0">
                <a:solidFill>
                  <a:srgbClr val="0000FF"/>
                </a:solidFill>
                <a:ea typeface="微軟正黑體" panose="020B0604030504040204" pitchFamily="34" charset="-120"/>
              </a:rPr>
              <a:t>版本連結</a:t>
            </a:r>
            <a:endParaRPr lang="zh-TW" altLang="en-US" sz="1600" u="sng" dirty="0">
              <a:solidFill>
                <a:srgbClr val="0000FF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80" y="1689775"/>
            <a:ext cx="2080440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20555556">
            <a:off x="3269462" y="2549397"/>
            <a:ext cx="2461057" cy="10304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TW" sz="4000" b="1" dirty="0" smtClean="0">
                <a:latin typeface="Arial" pitchFamily="34" charset="0"/>
                <a:cs typeface="Arial" pitchFamily="34" charset="0"/>
              </a:rPr>
              <a:t>Thank you!</a:t>
            </a:r>
            <a:endParaRPr lang="zh-TW" alt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pic.qiantucdn.com/58pic/14/87/53/39n58PIC4QX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549752" cy="49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b="1" dirty="0" smtClean="0"/>
              <a:t>附件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tx1"/>
                </a:solidFill>
              </a:rPr>
              <a:t>海外工作機會與趨勢</a:t>
            </a:r>
          </a:p>
        </p:txBody>
      </p:sp>
    </p:spTree>
    <p:extLst>
      <p:ext uri="{BB962C8B-B14F-4D97-AF65-F5344CB8AC3E}">
        <p14:creationId xmlns:p14="http://schemas.microsoft.com/office/powerpoint/2010/main" val="27347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dirty="0"/>
              <a:t>PEST</a:t>
            </a:r>
            <a:r>
              <a:rPr lang="zh-TW" altLang="zh-TW" sz="3200" dirty="0"/>
              <a:t>對就業市場的影響？</a:t>
            </a:r>
          </a:p>
          <a:p>
            <a:pPr lvl="0"/>
            <a:r>
              <a:rPr lang="zh-TW" altLang="zh-TW" sz="3200" dirty="0"/>
              <a:t>從就業媒合看「失業」與「低薪」現象</a:t>
            </a:r>
          </a:p>
          <a:p>
            <a:pPr lvl="0"/>
            <a:r>
              <a:rPr lang="zh-TW" altLang="zh-TW" sz="3200" dirty="0"/>
              <a:t>職場的「變」與「不變」</a:t>
            </a:r>
            <a:r>
              <a:rPr lang="zh-TW" altLang="zh-TW" sz="3200" dirty="0" smtClean="0"/>
              <a:t>？</a:t>
            </a:r>
          </a:p>
          <a:p>
            <a:pPr lvl="0"/>
            <a:r>
              <a:rPr lang="zh-TW" altLang="zh-TW" sz="3200" dirty="0" smtClean="0"/>
              <a:t>善用職涯工具，加速職場融入。</a:t>
            </a:r>
          </a:p>
          <a:p>
            <a:pPr lvl="0"/>
            <a:r>
              <a:rPr lang="zh-TW" altLang="zh-TW" sz="3200" dirty="0" smtClean="0"/>
              <a:t>不再寫履歷，開始經營履歷！</a:t>
            </a:r>
          </a:p>
          <a:p>
            <a:pPr lvl="0"/>
            <a:r>
              <a:rPr lang="zh-TW" altLang="zh-TW" sz="3200" dirty="0" smtClean="0">
                <a:latin typeface="+mn-ea"/>
              </a:rPr>
              <a:t>啟動</a:t>
            </a:r>
            <a:r>
              <a:rPr lang="en-US" altLang="zh-TW" sz="3200" dirty="0" smtClean="0">
                <a:latin typeface="+mn-ea"/>
              </a:rPr>
              <a:t>Giver &amp; Taker</a:t>
            </a:r>
            <a:r>
              <a:rPr lang="zh-TW" altLang="zh-TW" sz="3200" dirty="0" smtClean="0">
                <a:latin typeface="+mn-ea"/>
              </a:rPr>
              <a:t>善的循環</a:t>
            </a:r>
            <a:r>
              <a:rPr lang="en-US" altLang="zh-TW" sz="3200" dirty="0" smtClean="0">
                <a:latin typeface="+mn-ea"/>
              </a:rPr>
              <a:t>~ </a:t>
            </a:r>
          </a:p>
        </p:txBody>
      </p:sp>
    </p:spTree>
    <p:extLst>
      <p:ext uri="{BB962C8B-B14F-4D97-AF65-F5344CB8AC3E}">
        <p14:creationId xmlns:p14="http://schemas.microsoft.com/office/powerpoint/2010/main" val="27294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altLang="zh-TW" sz="32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2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企業端</a:t>
            </a:r>
            <a:r>
              <a:rPr lang="en-US" altLang="zh-TW" sz="32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32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中國工作最多，東協成長最強</a:t>
            </a:r>
            <a:endParaRPr lang="zh-TW" altLang="en-US" sz="3200" b="1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161FF-5AB0-46DD-ABD9-133AFEDC9CA6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defRPr/>
              </a:pPr>
              <a:t>50</a:t>
            </a:fld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156655608"/>
              </p:ext>
            </p:extLst>
          </p:nvPr>
        </p:nvGraphicFramePr>
        <p:xfrm>
          <a:off x="42392" y="1693533"/>
          <a:ext cx="2991129" cy="253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101565" y="1597460"/>
            <a:ext cx="1881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9900"/>
                </a:solidFill>
                <a:latin typeface="微軟正黑體" panose="020B0604030504040204" pitchFamily="34" charset="-120"/>
              </a:rPr>
              <a:t>海外工作</a:t>
            </a:r>
            <a:endParaRPr lang="en-US" altLang="zh-TW" sz="1600" b="1" dirty="0" smtClean="0">
              <a:solidFill>
                <a:srgbClr val="FF9900"/>
              </a:solidFill>
              <a:latin typeface="微軟正黑體" panose="020B0604030504040204" pitchFamily="34" charset="-120"/>
            </a:endParaRPr>
          </a:p>
          <a:p>
            <a:r>
              <a:rPr lang="en-US" altLang="zh-TW" sz="1600" b="1" dirty="0" smtClean="0">
                <a:solidFill>
                  <a:srgbClr val="FF9900"/>
                </a:solidFill>
                <a:latin typeface="微軟正黑體" panose="020B0604030504040204" pitchFamily="34" charset="-120"/>
              </a:rPr>
              <a:t>1.7</a:t>
            </a:r>
            <a:r>
              <a:rPr lang="zh-TW" altLang="en-US" sz="1600" b="1" dirty="0" smtClean="0">
                <a:solidFill>
                  <a:srgbClr val="FF9900"/>
                </a:solidFill>
                <a:latin typeface="微軟正黑體" panose="020B0604030504040204" pitchFamily="34" charset="-120"/>
              </a:rPr>
              <a:t>萬個，佔</a:t>
            </a:r>
            <a:r>
              <a:rPr lang="en-US" altLang="zh-TW" sz="1600" b="1" dirty="0" smtClean="0">
                <a:solidFill>
                  <a:srgbClr val="FF9900"/>
                </a:solidFill>
                <a:latin typeface="微軟正黑體" panose="020B0604030504040204" pitchFamily="34" charset="-120"/>
              </a:rPr>
              <a:t>2.7%</a:t>
            </a:r>
            <a:endParaRPr lang="zh-TW" altLang="en-US" sz="1600" b="1" dirty="0">
              <a:solidFill>
                <a:srgbClr val="FF99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4926" y="2635189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微軟正黑體" panose="020B0604030504040204" pitchFamily="34" charset="-120"/>
              </a:rPr>
              <a:t>台灣工作</a:t>
            </a:r>
            <a:endParaRPr lang="en-US" altLang="zh-TW" sz="1600" dirty="0" smtClean="0">
              <a:latin typeface="微軟正黑體" panose="020B0604030504040204" pitchFamily="34" charset="-120"/>
            </a:endParaRPr>
          </a:p>
          <a:p>
            <a:r>
              <a:rPr lang="en-US" altLang="zh-TW" sz="1600" dirty="0" smtClean="0">
                <a:latin typeface="微軟正黑體" panose="020B0604030504040204" pitchFamily="34" charset="-120"/>
              </a:rPr>
              <a:t>62.4</a:t>
            </a:r>
            <a:r>
              <a:rPr lang="zh-TW" altLang="en-US" sz="1600" dirty="0" smtClean="0">
                <a:latin typeface="微軟正黑體" panose="020B0604030504040204" pitchFamily="34" charset="-120"/>
              </a:rPr>
              <a:t>萬個，佔</a:t>
            </a:r>
            <a:r>
              <a:rPr lang="en-US" altLang="zh-TW" sz="1600" dirty="0" smtClean="0">
                <a:latin typeface="微軟正黑體" panose="020B0604030504040204" pitchFamily="34" charset="-120"/>
              </a:rPr>
              <a:t>97.3%</a:t>
            </a:r>
            <a:endParaRPr lang="zh-TW" altLang="en-US" sz="1600" dirty="0">
              <a:latin typeface="微軟正黑體" panose="020B0604030504040204" pitchFamily="34" charset="-120"/>
            </a:endParaRPr>
          </a:p>
        </p:txBody>
      </p:sp>
      <p:cxnSp>
        <p:nvCxnSpPr>
          <p:cNvPr id="8" name="肘形接點 7"/>
          <p:cNvCxnSpPr/>
          <p:nvPr/>
        </p:nvCxnSpPr>
        <p:spPr bwMode="auto">
          <a:xfrm>
            <a:off x="1662155" y="2429038"/>
            <a:ext cx="2201824" cy="412303"/>
          </a:xfrm>
          <a:prstGeom prst="bentConnector3">
            <a:avLst>
              <a:gd name="adj1" fmla="val 82937"/>
            </a:avLst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文字方塊 15"/>
          <p:cNvSpPr txBox="1"/>
          <p:nvPr/>
        </p:nvSpPr>
        <p:spPr>
          <a:xfrm>
            <a:off x="5436096" y="2412177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其他海外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美、歐、非等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)646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占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3%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    年減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2.4%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23528" y="5358432"/>
            <a:ext cx="5333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latin typeface="微軟正黑體" panose="020B0604030504040204" pitchFamily="34" charset="-120"/>
              </a:rPr>
              <a:t>區塊占比：中國占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67%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，其他亞洲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30%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，其他海外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3%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latin typeface="微軟正黑體" panose="020B0604030504040204" pitchFamily="34" charset="-120"/>
              </a:rPr>
              <a:t>區塊增減：東協拉動其他亞洲年增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8.4%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幅度最大</a:t>
            </a:r>
            <a:endParaRPr lang="en-US" altLang="zh-TW" sz="1600" b="1" dirty="0" smtClean="0">
              <a:latin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latin typeface="微軟正黑體" panose="020B0604030504040204" pitchFamily="34" charset="-120"/>
              </a:rPr>
              <a:t>各區最多：上海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中國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)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，越南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東南亞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)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、日本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1600" b="1" dirty="0" smtClean="0">
                <a:latin typeface="微軟正黑體" panose="020B0604030504040204" pitchFamily="34" charset="-120"/>
              </a:rPr>
              <a:t>東北亞</a:t>
            </a:r>
            <a:r>
              <a:rPr lang="en-US" altLang="zh-TW" sz="1600" b="1" dirty="0" smtClean="0">
                <a:latin typeface="微軟正黑體" panose="020B0604030504040204" pitchFamily="34" charset="-120"/>
              </a:rPr>
              <a:t>)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4724255" y="1910755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u="sng" dirty="0" smtClean="0">
                <a:latin typeface="微軟正黑體" panose="020B0604030504040204" pitchFamily="34" charset="-120"/>
              </a:rPr>
              <a:t>2016</a:t>
            </a:r>
            <a:r>
              <a:rPr lang="zh-TW" altLang="en-US" sz="1600" b="1" u="sng" dirty="0" smtClean="0">
                <a:latin typeface="微軟正黑體" panose="020B0604030504040204" pitchFamily="34" charset="-120"/>
              </a:rPr>
              <a:t>年</a:t>
            </a:r>
            <a:r>
              <a:rPr lang="en-US" altLang="zh-TW" sz="1600" b="1" u="sng" dirty="0" smtClean="0">
                <a:latin typeface="微軟正黑體" panose="020B0604030504040204" pitchFamily="34" charset="-120"/>
              </a:rPr>
              <a:t>1</a:t>
            </a:r>
            <a:r>
              <a:rPr lang="zh-TW" altLang="en-US" sz="1600" b="1" u="sng" dirty="0" smtClean="0">
                <a:latin typeface="微軟正黑體" panose="020B0604030504040204" pitchFamily="34" charset="-120"/>
              </a:rPr>
              <a:t>月海外工作</a:t>
            </a:r>
            <a:r>
              <a:rPr lang="en-US" altLang="zh-TW" sz="1600" b="1" u="sng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1600" b="1" u="sng" dirty="0" smtClean="0">
                <a:latin typeface="微軟正黑體" panose="020B0604030504040204" pitchFamily="34" charset="-120"/>
              </a:rPr>
              <a:t>按地區</a:t>
            </a:r>
            <a:r>
              <a:rPr lang="en-US" altLang="zh-TW" sz="1600" b="1" u="sng" dirty="0" smtClean="0">
                <a:latin typeface="微軟正黑體" panose="020B0604030504040204" pitchFamily="34" charset="-120"/>
              </a:rPr>
              <a:t>)</a:t>
            </a:r>
            <a:endParaRPr lang="zh-TW" altLang="en-US" sz="1600" b="1" u="sng" dirty="0">
              <a:latin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81216" y="1197350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u="sng" dirty="0" smtClean="0">
                <a:latin typeface="微軟正黑體" panose="020B0604030504040204" pitchFamily="34" charset="-120"/>
              </a:rPr>
              <a:t>2016</a:t>
            </a:r>
            <a:r>
              <a:rPr lang="zh-TW" altLang="en-US" sz="1600" b="1" u="sng" dirty="0" smtClean="0">
                <a:latin typeface="微軟正黑體" panose="020B0604030504040204" pitchFamily="34" charset="-120"/>
              </a:rPr>
              <a:t>年</a:t>
            </a:r>
            <a:r>
              <a:rPr lang="en-US" altLang="zh-TW" sz="1600" b="1" u="sng" dirty="0" smtClean="0">
                <a:latin typeface="微軟正黑體" panose="020B0604030504040204" pitchFamily="34" charset="-120"/>
              </a:rPr>
              <a:t>1</a:t>
            </a:r>
            <a:r>
              <a:rPr lang="zh-TW" altLang="en-US" sz="1600" b="1" u="sng" dirty="0" smtClean="0">
                <a:latin typeface="微軟正黑體" panose="020B0604030504040204" pitchFamily="34" charset="-120"/>
              </a:rPr>
              <a:t>月海外工作</a:t>
            </a:r>
            <a:r>
              <a:rPr lang="en-US" altLang="zh-TW" sz="1600" b="1" u="sng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1600" b="1" u="sng" dirty="0" smtClean="0">
                <a:latin typeface="微軟正黑體" panose="020B0604030504040204" pitchFamily="34" charset="-120"/>
              </a:rPr>
              <a:t>占全體</a:t>
            </a:r>
            <a:r>
              <a:rPr lang="en-US" altLang="zh-TW" sz="1600" b="1" u="sng" dirty="0" smtClean="0">
                <a:latin typeface="微軟正黑體" panose="020B0604030504040204" pitchFamily="34" charset="-120"/>
              </a:rPr>
              <a:t>)</a:t>
            </a:r>
            <a:endParaRPr lang="zh-TW" altLang="en-US" sz="1600" b="1" u="sng" dirty="0">
              <a:latin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82363" y="5681597"/>
            <a:ext cx="257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latin typeface="微軟正黑體" panose="020B0604030504040204" pitchFamily="34" charset="-120"/>
              </a:rPr>
              <a:t>資料來源：</a:t>
            </a:r>
            <a:r>
              <a:rPr lang="en-US" altLang="zh-TW" sz="1200" dirty="0" smtClean="0">
                <a:latin typeface="微軟正黑體" panose="020B0604030504040204" pitchFamily="34" charset="-120"/>
              </a:rPr>
              <a:t>104</a:t>
            </a:r>
            <a:r>
              <a:rPr lang="zh-TW" altLang="en-US" sz="1200" dirty="0" smtClean="0">
                <a:latin typeface="微軟正黑體" panose="020B0604030504040204" pitchFamily="34" charset="-120"/>
              </a:rPr>
              <a:t>人力銀行</a:t>
            </a:r>
            <a:endParaRPr lang="zh-TW" altLang="en-US" sz="1200" dirty="0">
              <a:latin typeface="微軟正黑體" panose="020B0604030504040204" pitchFamily="34" charset="-120"/>
            </a:endParaRPr>
          </a:p>
        </p:txBody>
      </p:sp>
      <p:sp>
        <p:nvSpPr>
          <p:cNvPr id="19" name="向下箭號 18"/>
          <p:cNvSpPr/>
          <p:nvPr/>
        </p:nvSpPr>
        <p:spPr bwMode="auto">
          <a:xfrm>
            <a:off x="6337274" y="2757608"/>
            <a:ext cx="183593" cy="182061"/>
          </a:xfrm>
          <a:prstGeom prst="downArrow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2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微軟正黑體" panose="020B0604030504040204" pitchFamily="34" charset="-120"/>
              <a:sym typeface="Times New Roman Bold" charset="0"/>
            </a:endParaRPr>
          </a:p>
        </p:txBody>
      </p:sp>
      <p:graphicFrame>
        <p:nvGraphicFramePr>
          <p:cNvPr id="26" name="圖表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286345"/>
              </p:ext>
            </p:extLst>
          </p:nvPr>
        </p:nvGraphicFramePr>
        <p:xfrm>
          <a:off x="4088308" y="2766307"/>
          <a:ext cx="5066688" cy="305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文字方塊 26"/>
          <p:cNvSpPr txBox="1"/>
          <p:nvPr/>
        </p:nvSpPr>
        <p:spPr>
          <a:xfrm>
            <a:off x="4399672" y="3204265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其他亞洲，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5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千個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占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30%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  年增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8.4%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8" name="向上箭號 27"/>
          <p:cNvSpPr/>
          <p:nvPr/>
        </p:nvSpPr>
        <p:spPr bwMode="auto">
          <a:xfrm>
            <a:off x="5292080" y="3561673"/>
            <a:ext cx="143570" cy="130805"/>
          </a:xfrm>
          <a:prstGeom prst="up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2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微軟正黑體" panose="020B0604030504040204" pitchFamily="34" charset="-120"/>
              <a:sym typeface="Times New Roman Bold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393547" y="3852337"/>
            <a:ext cx="228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中國，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1.1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萬個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占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67%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年增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3.4%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2" name="向上箭號 31"/>
          <p:cNvSpPr/>
          <p:nvPr/>
        </p:nvSpPr>
        <p:spPr bwMode="auto">
          <a:xfrm>
            <a:off x="7308631" y="4183090"/>
            <a:ext cx="143570" cy="130805"/>
          </a:xfrm>
          <a:prstGeom prst="up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2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微軟正黑體" panose="020B0604030504040204" pitchFamily="34" charset="-120"/>
              <a:sym typeface="Times New Roman Bold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144976" y="3831538"/>
            <a:ext cx="257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</a:rPr>
              <a:t>資料來源：</a:t>
            </a:r>
            <a:r>
              <a:rPr lang="en-US" altLang="zh-TW" sz="1200" dirty="0" smtClean="0">
                <a:latin typeface="微軟正黑體" panose="020B0604030504040204" pitchFamily="34" charset="-120"/>
              </a:rPr>
              <a:t>104</a:t>
            </a:r>
            <a:r>
              <a:rPr lang="zh-TW" altLang="en-US" sz="1200" dirty="0" smtClean="0">
                <a:latin typeface="微軟正黑體" panose="020B0604030504040204" pitchFamily="34" charset="-120"/>
              </a:rPr>
              <a:t>人力銀行</a:t>
            </a:r>
            <a:endParaRPr lang="zh-TW" altLang="en-US" sz="12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8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161FF-5AB0-46DD-ABD9-133AFEDC9CA6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defRPr/>
              </a:pPr>
              <a:t>51</a:t>
            </a:fld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圖表 1"/>
          <p:cNvGraphicFramePr/>
          <p:nvPr>
            <p:extLst>
              <p:ext uri="{D42A27DB-BD31-4B8C-83A1-F6EECF244321}">
                <p14:modId xmlns:p14="http://schemas.microsoft.com/office/powerpoint/2010/main" val="2955833293"/>
              </p:ext>
            </p:extLst>
          </p:nvPr>
        </p:nvGraphicFramePr>
        <p:xfrm>
          <a:off x="0" y="1894260"/>
          <a:ext cx="3131840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043608" y="263691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43.5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萬人找台灣工作，占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92.1%</a:t>
            </a:r>
            <a:endParaRPr kumimoji="1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94017" y="162778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3.4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萬人找</a:t>
            </a:r>
            <a:r>
              <a:rPr kumimoji="1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海外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工作，占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7.9%</a:t>
            </a:r>
            <a:endParaRPr kumimoji="1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165226425"/>
              </p:ext>
            </p:extLst>
          </p:nvPr>
        </p:nvGraphicFramePr>
        <p:xfrm>
          <a:off x="4031432" y="2210165"/>
          <a:ext cx="5112568" cy="412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732240" y="3348281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中國，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3.6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萬人次</a:t>
            </a:r>
            <a:endParaRPr kumimoji="1" lang="en-US" altLang="zh-TW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占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51 %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，</a:t>
            </a:r>
            <a:endParaRPr kumimoji="1" lang="en-US" altLang="zh-TW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 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     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年減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2.9</a:t>
            </a:r>
            <a:r>
              <a:rPr kumimoji="1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個百分點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427538" y="3966155"/>
            <a:ext cx="21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其他亞洲，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1.8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萬人次占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25 %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 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    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年增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2.4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個</a:t>
            </a:r>
            <a:r>
              <a:rPr kumimoji="1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百分點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652391" y="2564904"/>
            <a:ext cx="2256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其他海外，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1.7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萬人次占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24 %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，</a:t>
            </a:r>
            <a:endParaRPr kumimoji="1" lang="en-US" altLang="zh-TW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      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年增</a:t>
            </a:r>
            <a:r>
              <a:rPr kumimoji="1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0.5</a:t>
            </a:r>
            <a:r>
              <a:rPr kumimoji="1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個百分點</a:t>
            </a:r>
            <a:endParaRPr kumimoji="1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11" name="向上箭號 10"/>
          <p:cNvSpPr/>
          <p:nvPr/>
        </p:nvSpPr>
        <p:spPr bwMode="auto">
          <a:xfrm>
            <a:off x="4572000" y="4542219"/>
            <a:ext cx="143570" cy="130805"/>
          </a:xfrm>
          <a:prstGeom prst="up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ts val="2100"/>
              </a:spcBef>
              <a:spcAft>
                <a:spcPct val="0"/>
              </a:spcAft>
            </a:pPr>
            <a:endParaRPr lang="zh-TW" altLang="en-US" sz="360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12" name="向下箭號 11"/>
          <p:cNvSpPr/>
          <p:nvPr/>
        </p:nvSpPr>
        <p:spPr bwMode="auto">
          <a:xfrm>
            <a:off x="6908687" y="3895011"/>
            <a:ext cx="183593" cy="182061"/>
          </a:xfrm>
          <a:prstGeom prst="downArrow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ts val="2100"/>
              </a:spcBef>
              <a:spcAft>
                <a:spcPct val="0"/>
              </a:spcAft>
            </a:pPr>
            <a:endParaRPr lang="zh-TW" altLang="en-US" sz="360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13" name="向上箭號 12"/>
          <p:cNvSpPr/>
          <p:nvPr/>
        </p:nvSpPr>
        <p:spPr bwMode="auto">
          <a:xfrm>
            <a:off x="4724400" y="3140968"/>
            <a:ext cx="143570" cy="130805"/>
          </a:xfrm>
          <a:prstGeom prst="up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ts val="2100"/>
              </a:spcBef>
              <a:spcAft>
                <a:spcPct val="0"/>
              </a:spcAft>
            </a:pPr>
            <a:endParaRPr lang="zh-TW" altLang="en-US" sz="360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charset="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457200" y="260648"/>
            <a:ext cx="8500728" cy="1143000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+mj-lt"/>
                <a:ea typeface="新細明體" charset="0"/>
                <a:cs typeface="新細明體" charset="0"/>
                <a:sym typeface="Tahoma" pitchFamily="34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ea typeface="新細明體" charset="0"/>
                <a:cs typeface="新細明體" charset="0"/>
                <a:sym typeface="Tahoma" pitchFamily="34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ea typeface="新細明體" charset="0"/>
                <a:cs typeface="新細明體" charset="0"/>
                <a:sym typeface="Tahoma" pitchFamily="34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ea typeface="新細明體" charset="0"/>
                <a:cs typeface="新細明體" charset="0"/>
                <a:sym typeface="Tahoma" pitchFamily="34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ea typeface="新細明體" charset="0"/>
                <a:cs typeface="新細明體" charset="0"/>
                <a:sym typeface="Tahoma" pitchFamily="34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 u="sng">
                <a:solidFill>
                  <a:schemeClr val="tx1"/>
                </a:solidFill>
                <a:latin typeface="Tahoma" pitchFamily="34" charset="0"/>
                <a:sym typeface="Tahoma" pitchFamily="34" charset="0"/>
              </a:defRPr>
            </a:lvl9pPr>
          </a:lstStyle>
          <a:p>
            <a:r>
              <a:rPr lang="en-US" altLang="zh-TW" sz="3200" b="1" u="none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200" b="1" u="none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</a:t>
            </a:r>
            <a:r>
              <a:rPr lang="zh-TW" altLang="en-US" sz="3200" b="1" u="none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3200" b="1" u="none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</a:t>
            </a:r>
            <a:r>
              <a:rPr lang="en-US" altLang="zh-TW" sz="3200" b="1" u="none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3200" b="1" u="none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中國引力略減，轉向其他亞洲</a:t>
            </a:r>
            <a:endParaRPr lang="zh-TW" altLang="en-US" sz="3200" b="1" u="none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肘形接點 15"/>
          <p:cNvCxnSpPr/>
          <p:nvPr/>
        </p:nvCxnSpPr>
        <p:spPr bwMode="auto">
          <a:xfrm>
            <a:off x="1662155" y="2429038"/>
            <a:ext cx="2201824" cy="412303"/>
          </a:xfrm>
          <a:prstGeom prst="bentConnector3">
            <a:avLst>
              <a:gd name="adj1" fmla="val 82937"/>
            </a:avLst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文字方塊 16"/>
          <p:cNvSpPr txBox="1"/>
          <p:nvPr/>
        </p:nvSpPr>
        <p:spPr>
          <a:xfrm>
            <a:off x="321178" y="5358432"/>
            <a:ext cx="713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區塊占比：中國占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51%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，其他亞洲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25%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，</a:t>
            </a:r>
            <a:r>
              <a:rPr kumimoji="1" lang="zh-TW" altLang="en-US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其他海外</a:t>
            </a:r>
            <a:r>
              <a:rPr kumimoji="1" lang="en-US" altLang="zh-TW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24%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區塊增減：中國人才引力略減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2.9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個百分點，東協躍升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2.4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個百分點</a:t>
            </a:r>
            <a:endParaRPr kumimoji="1" lang="en-US" altLang="zh-TW" sz="16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各區最多：上海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(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中國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)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，</a:t>
            </a:r>
            <a:r>
              <a:rPr kumimoji="1" lang="zh-TW" altLang="en-US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新加坡</a:t>
            </a:r>
            <a:r>
              <a:rPr kumimoji="1" lang="en-US" altLang="zh-TW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(</a:t>
            </a:r>
            <a:r>
              <a:rPr kumimoji="1" lang="zh-TW" altLang="en-US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東南亞</a:t>
            </a:r>
            <a:r>
              <a:rPr kumimoji="1" lang="en-US" altLang="zh-TW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)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、日本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(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東北亞</a:t>
            </a:r>
            <a:r>
              <a:rPr kumimoji="1" lang="en-US" altLang="zh-TW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)</a:t>
            </a:r>
            <a:r>
              <a:rPr kumimoji="1" lang="zh-TW" altLang="en-US" sz="1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、</a:t>
            </a:r>
            <a:r>
              <a:rPr kumimoji="1" lang="zh-TW" altLang="en-US" sz="1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歐美逾萬人次</a:t>
            </a:r>
            <a:endParaRPr kumimoji="1" lang="en-US" altLang="zh-TW" sz="1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578479" y="1916832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2016</a:t>
            </a:r>
            <a:r>
              <a:rPr kumimoji="1" lang="zh-TW" altLang="en-US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年</a:t>
            </a: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1</a:t>
            </a:r>
            <a:r>
              <a:rPr kumimoji="1" lang="zh-TW" altLang="en-US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月職人找海外工作</a:t>
            </a: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(</a:t>
            </a:r>
            <a:r>
              <a:rPr kumimoji="1" lang="zh-TW" altLang="en-US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按地區</a:t>
            </a: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)</a:t>
            </a:r>
            <a:endParaRPr kumimoji="1" lang="zh-TW" altLang="en-US" sz="1600" b="1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1216" y="1197350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2016</a:t>
            </a:r>
            <a:r>
              <a:rPr kumimoji="1" lang="zh-TW" altLang="en-US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年</a:t>
            </a: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1</a:t>
            </a:r>
            <a:r>
              <a:rPr kumimoji="1" lang="zh-TW" altLang="en-US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月職人找海外工作</a:t>
            </a: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(</a:t>
            </a:r>
            <a:r>
              <a:rPr kumimoji="1" lang="zh-TW" altLang="en-US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占全體</a:t>
            </a:r>
            <a:r>
              <a:rPr kumimoji="1" lang="en-US" altLang="zh-TW" sz="1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)</a:t>
            </a:r>
            <a:endParaRPr kumimoji="1" lang="zh-TW" altLang="en-US" sz="1600" b="1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382363" y="5681597"/>
            <a:ext cx="257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資料來源：</a:t>
            </a:r>
            <a:r>
              <a:rPr kumimoji="1" lang="en-US" altLang="zh-TW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104</a:t>
            </a:r>
            <a:r>
              <a:rPr kumimoji="1" lang="zh-TW" altLang="en-US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人力銀行</a:t>
            </a:r>
            <a:endParaRPr kumimoji="1" lang="zh-TW" altLang="en-US" sz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144976" y="3831538"/>
            <a:ext cx="257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資料來源：</a:t>
            </a:r>
            <a:r>
              <a:rPr kumimoji="1" lang="en-US" altLang="zh-TW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104</a:t>
            </a:r>
            <a:r>
              <a:rPr kumimoji="1" lang="zh-TW" altLang="en-US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sym typeface="Times New Roman Bold" pitchFamily="18" charset="0"/>
              </a:rPr>
              <a:t>人力銀行</a:t>
            </a:r>
            <a:endParaRPr kumimoji="1" lang="zh-TW" altLang="en-US" sz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sym typeface="Times New Roman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7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消失中的中國水草？西進者的挑戰</a:t>
            </a:r>
            <a:endParaRPr lang="zh-TW" altLang="en-US" dirty="0"/>
          </a:p>
        </p:txBody>
      </p:sp>
      <p:pic>
        <p:nvPicPr>
          <p:cNvPr id="2050" name="Picture 2" descr="http://static.104.com.tw/104main/jb/area/media/upload/articlephoto/20161212110833_569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4" y="1124745"/>
            <a:ext cx="8127727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536" y="61653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最近</a:t>
            </a:r>
            <a:r>
              <a:rPr lang="en-US" altLang="zh-TW" b="1" dirty="0"/>
              <a:t>5</a:t>
            </a:r>
            <a:r>
              <a:rPr lang="zh-TW" altLang="en-US" b="1" dirty="0"/>
              <a:t>年，大陸台幹主要職缺雖已從</a:t>
            </a:r>
            <a:r>
              <a:rPr lang="zh-TW" altLang="en-US" b="1" dirty="0">
                <a:solidFill>
                  <a:srgbClr val="FF0000"/>
                </a:solidFill>
              </a:rPr>
              <a:t>生產</a:t>
            </a:r>
            <a:r>
              <a:rPr lang="en-US" altLang="zh-TW" b="1" dirty="0">
                <a:solidFill>
                  <a:srgbClr val="FF0000"/>
                </a:solidFill>
              </a:rPr>
              <a:t>/</a:t>
            </a:r>
            <a:r>
              <a:rPr lang="zh-TW" altLang="en-US" b="1" dirty="0">
                <a:solidFill>
                  <a:srgbClr val="FF0000"/>
                </a:solidFill>
              </a:rPr>
              <a:t>製造</a:t>
            </a:r>
            <a:r>
              <a:rPr lang="en-US" altLang="zh-TW" b="1" dirty="0">
                <a:solidFill>
                  <a:srgbClr val="FF0000"/>
                </a:solidFill>
              </a:rPr>
              <a:t>/</a:t>
            </a:r>
            <a:r>
              <a:rPr lang="zh-TW" altLang="en-US" b="1" dirty="0">
                <a:solidFill>
                  <a:srgbClr val="FF0000"/>
                </a:solidFill>
              </a:rPr>
              <a:t>品管類</a:t>
            </a:r>
            <a:r>
              <a:rPr lang="zh-TW" altLang="en-US" b="1" dirty="0"/>
              <a:t>逐漸轉為</a:t>
            </a:r>
            <a:r>
              <a:rPr lang="zh-TW" altLang="en-US" b="1" dirty="0">
                <a:solidFill>
                  <a:srgbClr val="0000FF"/>
                </a:solidFill>
              </a:rPr>
              <a:t>業務</a:t>
            </a:r>
            <a:r>
              <a:rPr lang="en-US" altLang="zh-TW" b="1" dirty="0">
                <a:solidFill>
                  <a:srgbClr val="0000FF"/>
                </a:solidFill>
              </a:rPr>
              <a:t>/</a:t>
            </a:r>
            <a:r>
              <a:rPr lang="zh-TW" altLang="en-US" b="1" dirty="0">
                <a:solidFill>
                  <a:srgbClr val="0000FF"/>
                </a:solidFill>
              </a:rPr>
              <a:t>行銷</a:t>
            </a:r>
            <a:r>
              <a:rPr lang="en-US" altLang="zh-TW" b="1" dirty="0">
                <a:solidFill>
                  <a:srgbClr val="0000FF"/>
                </a:solidFill>
              </a:rPr>
              <a:t>/</a:t>
            </a:r>
            <a:r>
              <a:rPr lang="zh-TW" altLang="en-US" b="1" dirty="0">
                <a:solidFill>
                  <a:srgbClr val="0000FF"/>
                </a:solidFill>
              </a:rPr>
              <a:t>財會類</a:t>
            </a:r>
          </a:p>
        </p:txBody>
      </p:sp>
    </p:spTree>
    <p:extLst>
      <p:ext uri="{BB962C8B-B14F-4D97-AF65-F5344CB8AC3E}">
        <p14:creationId xmlns:p14="http://schemas.microsoft.com/office/powerpoint/2010/main" val="19339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54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7504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http://</a:t>
            </a:r>
            <a:r>
              <a:rPr lang="en-US" altLang="zh-TW" dirty="0" smtClean="0"/>
              <a:t>news.xinhuanet.com/school/2007-06/06/content_6206404.htm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45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 smtClean="0"/>
              <a:t>海外</a:t>
            </a:r>
            <a:r>
              <a:rPr lang="zh-TW" altLang="en-US" sz="4400" b="1" dirty="0"/>
              <a:t>工作，年輕女性</a:t>
            </a:r>
            <a:r>
              <a:rPr lang="zh-TW" altLang="en-US" sz="4400" b="1" dirty="0" smtClean="0"/>
              <a:t>露頭角</a:t>
            </a:r>
            <a:endParaRPr lang="en-US" altLang="zh-TW" sz="44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5536" y="5657671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000" b="1" dirty="0"/>
              <a:t>女性意識抬頭，加上晚婚或不婚的社會趨勢，女性也興起到海外工作</a:t>
            </a:r>
            <a:r>
              <a:rPr lang="zh-TW" altLang="en-US" sz="2000" b="1" dirty="0" smtClean="0"/>
              <a:t>。</a:t>
            </a:r>
            <a:endParaRPr lang="en-US" altLang="zh-TW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000" b="1" dirty="0" smtClean="0"/>
              <a:t>預期</a:t>
            </a:r>
            <a:r>
              <a:rPr lang="zh-TW" altLang="en-US" sz="2000" b="1" dirty="0"/>
              <a:t>，女性赴海外工作的趨勢將持續升高，海外工作者偏好地區不限</a:t>
            </a:r>
            <a:r>
              <a:rPr lang="zh-TW" altLang="en-US" sz="2000" b="1" dirty="0">
                <a:solidFill>
                  <a:srgbClr val="FF0000"/>
                </a:solidFill>
              </a:rPr>
              <a:t>中國</a:t>
            </a:r>
            <a:r>
              <a:rPr lang="zh-TW" altLang="en-US" sz="2000" b="1" dirty="0"/>
              <a:t>，還包括</a:t>
            </a:r>
            <a:r>
              <a:rPr lang="zh-TW" altLang="en-US" sz="2000" b="1" dirty="0">
                <a:solidFill>
                  <a:srgbClr val="FF0000"/>
                </a:solidFill>
              </a:rPr>
              <a:t>美國、新加坡、日本</a:t>
            </a:r>
            <a:r>
              <a:rPr lang="zh-TW" altLang="en-US" sz="2000" b="1" dirty="0"/>
              <a:t>等。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7" name="Picture 2" descr="http://file.104.com.tw/DocumentManagementTomcatAccess/imgs/104plus/c97/5be/a65/eb9bafdb2c334478be65656946aeda8f01_detailContentXL.png?bb3309f6c753cdc3597aa2d771bdfadb&amp;v=i25v6icffq6viuci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3" y="1124744"/>
            <a:ext cx="82089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6444044"/>
            <a:ext cx="360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Credit: </a:t>
            </a:r>
            <a:r>
              <a:rPr lang="en-US" altLang="zh-TW" u="sng" dirty="0" err="1">
                <a:solidFill>
                  <a:srgbClr val="0000FF"/>
                </a:solidFill>
              </a:rPr>
              <a:t>Vaju</a:t>
            </a:r>
            <a:r>
              <a:rPr lang="en-US" altLang="zh-TW" u="sng" dirty="0">
                <a:solidFill>
                  <a:srgbClr val="0000FF"/>
                </a:solidFill>
              </a:rPr>
              <a:t> Ariel </a:t>
            </a:r>
            <a:r>
              <a:rPr lang="en-US" altLang="zh-TW" dirty="0"/>
              <a:t>| </a:t>
            </a:r>
            <a:r>
              <a:rPr lang="en-US" altLang="zh-TW" u="sng" dirty="0" err="1">
                <a:solidFill>
                  <a:srgbClr val="0000FF"/>
                </a:solidFill>
              </a:rPr>
              <a:t>Shutterstock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1030" name="Picture 6" descr="http://www.businessnewsdaily.com/images/i/000/004/832/original/pest-analysis.jpg?interpolation=lanczos-none&amp;fit=around|700: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2055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82934" y="6381328"/>
            <a:ext cx="4429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Donald Trump</a:t>
            </a:r>
            <a:r>
              <a:rPr lang="en-US" altLang="zh-TW" dirty="0" smtClean="0"/>
              <a:t>. Reuters/Dominick </a:t>
            </a:r>
            <a:r>
              <a:rPr lang="en-US" altLang="zh-TW" dirty="0"/>
              <a:t>Reuter </a:t>
            </a:r>
            <a:endParaRPr lang="zh-TW" altLang="en-US" dirty="0"/>
          </a:p>
        </p:txBody>
      </p:sp>
      <p:pic>
        <p:nvPicPr>
          <p:cNvPr id="3074" name="Picture 2" descr="RTX1GZ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67" y="1988840"/>
            <a:ext cx="5893161" cy="4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 rot="718347">
            <a:off x="5800937" y="653962"/>
            <a:ext cx="32107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strike="sngStrike" dirty="0" smtClean="0">
                <a:solidFill>
                  <a:srgbClr val="FF0000"/>
                </a:solidFill>
              </a:rPr>
              <a:t>Global Warming </a:t>
            </a:r>
          </a:p>
          <a:p>
            <a:r>
              <a:rPr lang="en-US" altLang="zh-TW" sz="3200" strike="sngStrike" dirty="0" smtClean="0">
                <a:solidFill>
                  <a:srgbClr val="FF0000"/>
                </a:solidFill>
              </a:rPr>
              <a:t>Climate Change</a:t>
            </a:r>
            <a:endParaRPr lang="zh-TW" altLang="en-US" sz="3200" strike="sngStrike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987824" y="18864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strike="sngStrike" dirty="0" smtClean="0">
                <a:solidFill>
                  <a:srgbClr val="FF0000"/>
                </a:solidFill>
              </a:rPr>
              <a:t>自由貿易</a:t>
            </a:r>
            <a:endParaRPr lang="en-US" altLang="zh-TW" sz="3200" b="1" strike="sngStrike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rgbClr val="0000FF"/>
                </a:solidFill>
              </a:rPr>
              <a:t>保護主義</a:t>
            </a:r>
            <a:endParaRPr lang="en-US" altLang="zh-TW" sz="32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zh-TW" sz="3200" b="1" dirty="0" smtClean="0">
                <a:solidFill>
                  <a:srgbClr val="0000FF"/>
                </a:solidFill>
              </a:rPr>
              <a:t>Made in US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 rot="20537370">
            <a:off x="165145" y="693159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00FF"/>
                </a:solidFill>
              </a:rPr>
              <a:t>企業減稅</a:t>
            </a:r>
            <a:endParaRPr lang="en-US" altLang="zh-TW" sz="32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rgbClr val="0000FF"/>
                </a:solidFill>
              </a:rPr>
              <a:t>擴大政府支出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44408" y="-14610"/>
            <a:ext cx="93610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1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66763"/>
            <a:ext cx="77247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7" y="764704"/>
            <a:ext cx="37814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8244408" y="-14610"/>
            <a:ext cx="93610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3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zh-TW" altLang="en-US" sz="3200" b="1" dirty="0" smtClean="0"/>
              <a:t>四大產業</a:t>
            </a:r>
            <a:r>
              <a:rPr lang="zh-TW" altLang="en-US" sz="3200" b="1" dirty="0"/>
              <a:t>景氣回</a:t>
            </a:r>
            <a:r>
              <a:rPr lang="zh-TW" altLang="en-US" sz="3200" b="1" dirty="0" smtClean="0"/>
              <a:t>溫，招募需求強勢</a:t>
            </a:r>
            <a:r>
              <a:rPr lang="zh-TW" altLang="en-US" sz="3200" b="1" dirty="0"/>
              <a:t>擴增</a:t>
            </a:r>
            <a:endParaRPr lang="zh-TW" altLang="en-US" sz="3200" dirty="0"/>
          </a:p>
        </p:txBody>
      </p:sp>
      <p:pic>
        <p:nvPicPr>
          <p:cNvPr id="3074" name="Picture 2" descr="http://static.104.com.tw/104main/jb/area/media/upload/articlephoto/20161212110748_955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2312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95536" y="5301208"/>
            <a:ext cx="849694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zh-TW" altLang="en-US" sz="2400" b="1" dirty="0" smtClean="0">
                <a:solidFill>
                  <a:srgbClr val="0000FF"/>
                </a:solidFill>
              </a:rPr>
              <a:t>電</a:t>
            </a:r>
            <a:r>
              <a:rPr lang="en-US" altLang="zh-TW" sz="2400" b="1" dirty="0">
                <a:solidFill>
                  <a:srgbClr val="0000FF"/>
                </a:solidFill>
              </a:rPr>
              <a:t>/</a:t>
            </a:r>
            <a:r>
              <a:rPr lang="zh-TW" altLang="en-US" sz="2400" b="1" dirty="0">
                <a:solidFill>
                  <a:srgbClr val="0000FF"/>
                </a:solidFill>
              </a:rPr>
              <a:t>金</a:t>
            </a:r>
            <a:r>
              <a:rPr lang="en-US" altLang="zh-TW" sz="2400" b="1" dirty="0">
                <a:solidFill>
                  <a:srgbClr val="0000FF"/>
                </a:solidFill>
              </a:rPr>
              <a:t>/</a:t>
            </a:r>
            <a:r>
              <a:rPr lang="zh-TW" altLang="en-US" sz="2400" b="1" dirty="0">
                <a:solidFill>
                  <a:srgbClr val="0000FF"/>
                </a:solidFill>
              </a:rPr>
              <a:t>醫療</a:t>
            </a:r>
            <a:r>
              <a:rPr lang="en-US" altLang="zh-TW" sz="2400" b="1" dirty="0">
                <a:solidFill>
                  <a:srgbClr val="0000FF"/>
                </a:solidFill>
              </a:rPr>
              <a:t>/</a:t>
            </a:r>
            <a:r>
              <a:rPr lang="zh-TW" altLang="en-US" sz="2400" b="1" dirty="0">
                <a:solidFill>
                  <a:srgbClr val="0000FF"/>
                </a:solidFill>
              </a:rPr>
              <a:t>製造</a:t>
            </a:r>
            <a:r>
              <a:rPr lang="zh-TW" altLang="en-US" sz="2400" b="1" dirty="0"/>
              <a:t>等四大產業因景氣回溫與長期缺工，招募需求年增幅強於全體；唯</a:t>
            </a:r>
            <a:r>
              <a:rPr lang="zh-TW" altLang="en-US" sz="2400" b="1" dirty="0">
                <a:solidFill>
                  <a:srgbClr val="FF0000"/>
                </a:solidFill>
              </a:rPr>
              <a:t>內需型產業</a:t>
            </a:r>
            <a:r>
              <a:rPr lang="zh-TW" altLang="en-US" sz="2400" b="1" dirty="0"/>
              <a:t>增幅受陸客來台人數減少、及</a:t>
            </a:r>
            <a:r>
              <a:rPr lang="en-US" altLang="zh-TW" sz="2400" b="1" dirty="0"/>
              <a:t>2016</a:t>
            </a:r>
            <a:r>
              <a:rPr lang="zh-TW" altLang="en-US" sz="2400" b="1" dirty="0"/>
              <a:t>年景氣走軟已略現疲態</a:t>
            </a:r>
            <a:r>
              <a:rPr lang="zh-TW" altLang="en-US" sz="2400" b="1" dirty="0" smtClean="0"/>
              <a:t>。</a:t>
            </a:r>
            <a:endParaRPr lang="zh-TW" altLang="en-US" sz="2400" b="1" dirty="0"/>
          </a:p>
        </p:txBody>
      </p:sp>
      <p:sp>
        <p:nvSpPr>
          <p:cNvPr id="5" name="矩形 4"/>
          <p:cNvSpPr/>
          <p:nvPr/>
        </p:nvSpPr>
        <p:spPr>
          <a:xfrm>
            <a:off x="8244408" y="-14610"/>
            <a:ext cx="936105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noFill/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向上箭號 2"/>
          <p:cNvSpPr/>
          <p:nvPr/>
        </p:nvSpPr>
        <p:spPr>
          <a:xfrm>
            <a:off x="4608004" y="1916832"/>
            <a:ext cx="252028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上箭號 10"/>
          <p:cNvSpPr/>
          <p:nvPr/>
        </p:nvSpPr>
        <p:spPr>
          <a:xfrm>
            <a:off x="3743908" y="2636912"/>
            <a:ext cx="252028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上箭號 11"/>
          <p:cNvSpPr/>
          <p:nvPr/>
        </p:nvSpPr>
        <p:spPr>
          <a:xfrm>
            <a:off x="4067944" y="3717032"/>
            <a:ext cx="252028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 12"/>
          <p:cNvSpPr/>
          <p:nvPr/>
        </p:nvSpPr>
        <p:spPr>
          <a:xfrm>
            <a:off x="4319972" y="4437112"/>
            <a:ext cx="252028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2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人力銀行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人力銀行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ts val="21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  <a:ea typeface="標楷體" pitchFamily="65" charset="-120"/>
            <a:sym typeface="Times New Roman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ts val="21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  <a:ea typeface="標楷體" pitchFamily="65" charset="-120"/>
            <a:sym typeface="Times New Roman Bold" charset="0"/>
          </a:defRPr>
        </a:defPPr>
      </a:lstStyle>
    </a:lnDef>
  </a:objectDefaults>
  <a:extraClrSchemeLst>
    <a:extraClrScheme>
      <a:clrScheme name="人力銀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地鐵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人力銀行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8605</TotalTime>
  <Words>2201</Words>
  <Application>Microsoft Office PowerPoint</Application>
  <PresentationFormat>如螢幕大小 (4:3)</PresentationFormat>
  <Paragraphs>387</Paragraphs>
  <Slides>54</Slides>
  <Notes>7</Notes>
  <HiddenSlides>3</HiddenSlides>
  <MMClips>0</MMClips>
  <ScaleCrop>false</ScaleCrop>
  <HeadingPairs>
    <vt:vector size="6" baseType="variant"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9" baseType="lpstr">
      <vt:lpstr>Office 佈景主題</vt:lpstr>
      <vt:lpstr>1_Office 佈景主題</vt:lpstr>
      <vt:lpstr>6_Office 佈景主題</vt:lpstr>
      <vt:lpstr>人力銀行</vt:lpstr>
      <vt:lpstr>Microsoft Excel 圖表</vt:lpstr>
      <vt:lpstr>全球職場On Air ~職場的變與不變~</vt:lpstr>
      <vt:lpstr>PowerPoint 簡報</vt:lpstr>
      <vt:lpstr>104人力銀行  簡介</vt:lpstr>
      <vt:lpstr>PowerPoint 簡報</vt:lpstr>
      <vt:lpstr>大綱</vt:lpstr>
      <vt:lpstr>PowerPoint 簡報</vt:lpstr>
      <vt:lpstr>PowerPoint 簡報</vt:lpstr>
      <vt:lpstr>PowerPoint 簡報</vt:lpstr>
      <vt:lpstr>四大產業景氣回溫，招募需求強勢擴增</vt:lpstr>
      <vt:lpstr>PowerPoint 簡報</vt:lpstr>
      <vt:lpstr>PowerPoint 簡報</vt:lpstr>
      <vt:lpstr>PowerPoint 簡報</vt:lpstr>
      <vt:lpstr>2017職場十趨勢</vt:lpstr>
      <vt:lpstr>PowerPoint 簡報</vt:lpstr>
      <vt:lpstr>自2000年後 20歲代年輕人失業率逐年飆升</vt:lpstr>
      <vt:lpstr>時至2016年 實質薪資依然維持10餘年前水準</vt:lpstr>
      <vt:lpstr>台灣就業市場供需Top 5</vt:lpstr>
      <vt:lpstr>104薪資情報</vt:lpstr>
      <vt:lpstr>PowerPoint 簡報</vt:lpstr>
      <vt:lpstr>PowerPoint 簡報</vt:lpstr>
      <vt:lpstr>PowerPoint 簡報</vt:lpstr>
      <vt:lpstr>培養應變力</vt:lpstr>
      <vt:lpstr>新鮮人求職前三大困擾</vt:lpstr>
      <vt:lpstr>瞭解自己是一輩子的功課</vt:lpstr>
      <vt:lpstr>PowerPoint 簡報</vt:lpstr>
      <vt:lpstr>企業選才的考量？</vt:lpstr>
      <vt:lpstr>PowerPoint 簡報</vt:lpstr>
      <vt:lpstr>善用職涯工具</vt:lpstr>
      <vt:lpstr>找不到方向？ 試試職涯測驗</vt:lpstr>
      <vt:lpstr>PowerPoint 簡報</vt:lpstr>
      <vt:lpstr>PowerPoint 簡報</vt:lpstr>
      <vt:lpstr>PowerPoint 簡報</vt:lpstr>
      <vt:lpstr>PowerPoint 簡報</vt:lpstr>
      <vt:lpstr>履歷盲測實驗</vt:lpstr>
      <vt:lpstr>從 靜態履歷 到 職涯社群個人檔案</vt:lpstr>
      <vt:lpstr>104職涯社群</vt:lpstr>
      <vt:lpstr>掌握職場最新動態</vt:lpstr>
      <vt:lpstr>職涯經營的成果展現</vt:lpstr>
      <vt:lpstr>PowerPoint 簡報</vt:lpstr>
      <vt:lpstr>隨時記錄學涯與職涯重要的時刻</vt:lpstr>
      <vt:lpstr>PowerPoint 簡報</vt:lpstr>
      <vt:lpstr>PowerPoint 簡報</vt:lpstr>
      <vt:lpstr>PowerPoint 簡報</vt:lpstr>
      <vt:lpstr>號召職場前輩響應</vt:lpstr>
      <vt:lpstr>下一代經理人計畫</vt:lpstr>
      <vt:lpstr>Giver </vt:lpstr>
      <vt:lpstr>啟動Giver &amp; Taker善的循環 </vt:lpstr>
      <vt:lpstr>PowerPoint 簡報</vt:lpstr>
      <vt:lpstr>附件 </vt:lpstr>
      <vt:lpstr>【企業端】中國工作最多，東協成長最強</vt:lpstr>
      <vt:lpstr>PowerPoint 簡報</vt:lpstr>
      <vt:lpstr>消失中的中國水草？西進者的挑戰</vt:lpstr>
      <vt:lpstr>PowerPoint 簡報</vt:lpstr>
      <vt:lpstr>海外工作，年輕女性露頭角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yvette.yang[楊恩惠]</dc:creator>
  <cp:lastModifiedBy>joe.chen[陳嵩榮]</cp:lastModifiedBy>
  <cp:revision>1757</cp:revision>
  <dcterms:created xsi:type="dcterms:W3CDTF">2016-04-11T05:30:30Z</dcterms:created>
  <dcterms:modified xsi:type="dcterms:W3CDTF">2016-12-15T03:29:54Z</dcterms:modified>
</cp:coreProperties>
</file>